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84" r:id="rId3"/>
    <p:sldId id="283" r:id="rId4"/>
    <p:sldId id="263" r:id="rId5"/>
    <p:sldId id="258" r:id="rId6"/>
    <p:sldId id="273" r:id="rId7"/>
    <p:sldId id="275" r:id="rId8"/>
    <p:sldId id="276" r:id="rId9"/>
    <p:sldId id="277" r:id="rId10"/>
    <p:sldId id="278" r:id="rId11"/>
    <p:sldId id="279" r:id="rId12"/>
    <p:sldId id="280" r:id="rId13"/>
    <p:sldId id="259" r:id="rId14"/>
    <p:sldId id="282" r:id="rId15"/>
    <p:sldId id="285" r:id="rId16"/>
    <p:sldId id="262" r:id="rId17"/>
    <p:sldId id="28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9063" autoAdjust="0"/>
  </p:normalViewPr>
  <p:slideViewPr>
    <p:cSldViewPr snapToGrid="0">
      <p:cViewPr varScale="1">
        <p:scale>
          <a:sx n="75" d="100"/>
          <a:sy n="75" d="100"/>
        </p:scale>
        <p:origin x="1950" y="7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3A79E8-D397-48C2-8304-7BBED80DF381}" type="datetimeFigureOut">
              <a:rPr lang="en-GB" smtClean="0"/>
              <a:t>04/06/2018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A1D9B7-08AA-4219-84CC-56D647726460}" type="slidenum">
              <a:rPr lang="en-GB" smtClean="0"/>
              <a:t>‹#›</a:t>
            </a:fld>
            <a:endParaRPr lang="en-GB"/>
          </a:p>
        </p:txBody>
      </p:sp>
    </p:spTree>
    <p:extLst>
      <p:ext uri="{BB962C8B-B14F-4D97-AF65-F5344CB8AC3E}">
        <p14:creationId xmlns:p14="http://schemas.microsoft.com/office/powerpoint/2010/main" val="40817393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5A1D9B7-08AA-4219-84CC-56D647726460}" type="slidenum">
              <a:rPr lang="en-GB" smtClean="0"/>
              <a:t>1</a:t>
            </a:fld>
            <a:endParaRPr lang="en-GB" dirty="0"/>
          </a:p>
        </p:txBody>
      </p:sp>
    </p:spTree>
    <p:extLst>
      <p:ext uri="{BB962C8B-B14F-4D97-AF65-F5344CB8AC3E}">
        <p14:creationId xmlns:p14="http://schemas.microsoft.com/office/powerpoint/2010/main" val="3170730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walk through an overview of how Power BI works.  </a:t>
            </a:r>
          </a:p>
          <a:p>
            <a:pPr marL="228600" indent="-228600">
              <a:buFont typeface="+mj-lt"/>
              <a:buAutoNum type="arabicPeriod"/>
            </a:pPr>
            <a:endParaRPr lang="en-US" b="1" baseline="0" dirty="0"/>
          </a:p>
          <a:p>
            <a:r>
              <a:rPr lang="en-US" b="1" dirty="0"/>
              <a:t>1. The</a:t>
            </a:r>
            <a:r>
              <a:rPr lang="en-US" b="1" baseline="0" dirty="0"/>
              <a:t> Power BI service, sometimes referred to as </a:t>
            </a:r>
            <a:r>
              <a:rPr lang="en-US" b="1" dirty="0"/>
              <a:t>powerbi.com,</a:t>
            </a:r>
            <a:r>
              <a:rPr lang="en-US" b="1" baseline="0" dirty="0"/>
              <a:t> </a:t>
            </a:r>
            <a:r>
              <a:rPr lang="en-US" dirty="0"/>
              <a:t>is what allows</a:t>
            </a:r>
            <a:r>
              <a:rPr lang="en-US" baseline="0" dirty="0"/>
              <a:t> you to</a:t>
            </a:r>
            <a:r>
              <a:rPr lang="en-US" dirty="0"/>
              <a:t>: </a:t>
            </a:r>
          </a:p>
          <a:p>
            <a:pPr marL="628650" lvl="1" indent="-171450">
              <a:buFont typeface="Arial" panose="020B0604020202020204" pitchFamily="34" charset="0"/>
              <a:buChar char="•"/>
            </a:pPr>
            <a:r>
              <a:rPr lang="en-US" baseline="0" dirty="0"/>
              <a:t>Create beautiful visualizations to tell compelling data stories </a:t>
            </a:r>
          </a:p>
          <a:p>
            <a:pPr marL="628650" lvl="1" indent="-171450">
              <a:buFont typeface="Arial" panose="020B0604020202020204" pitchFamily="34" charset="0"/>
              <a:buChar char="•"/>
            </a:pPr>
            <a:r>
              <a:rPr lang="en-US" baseline="0" dirty="0"/>
              <a:t>Build rich, live dashboards that turn BI into business insights</a:t>
            </a:r>
          </a:p>
          <a:p>
            <a:pPr marL="628650" lvl="1" indent="-171450">
              <a:buFont typeface="Arial" panose="020B0604020202020204" pitchFamily="34" charset="0"/>
              <a:buChar char="•"/>
            </a:pPr>
            <a:r>
              <a:rPr lang="en-US" dirty="0"/>
              <a:t>Create reports</a:t>
            </a:r>
            <a:r>
              <a:rPr lang="en-US" baseline="0" dirty="0"/>
              <a:t> &amp; datasets from which you can create visualizations and dashboards</a:t>
            </a:r>
          </a:p>
          <a:p>
            <a:pPr marL="628650" lvl="1" indent="-171450">
              <a:buFont typeface="Arial" panose="020B0604020202020204" pitchFamily="34" charset="0"/>
              <a:buChar char="•"/>
            </a:pPr>
            <a:r>
              <a:rPr lang="en-US" baseline="0" dirty="0"/>
              <a:t>Enjoy the benefits of up-to-date data with real-time, automatic and scheduled refreshes</a:t>
            </a:r>
          </a:p>
          <a:p>
            <a:pPr marL="628650" lvl="1" indent="-171450">
              <a:buFont typeface="Arial" panose="020B0604020202020204" pitchFamily="34" charset="0"/>
              <a:buChar char="•"/>
            </a:pPr>
            <a:r>
              <a:rPr lang="en-US" baseline="0" dirty="0"/>
              <a:t>Share dashboards easily with other people in your organization</a:t>
            </a:r>
          </a:p>
          <a:p>
            <a:pPr marL="628650" lvl="1" indent="-171450">
              <a:buFont typeface="Arial" panose="020B0604020202020204" pitchFamily="34" charset="0"/>
              <a:buChar char="•"/>
            </a:pPr>
            <a:r>
              <a:rPr lang="en-US" baseline="0" dirty="0"/>
              <a:t>Ask questions of data in plain English with Natural Language Query</a:t>
            </a:r>
          </a:p>
          <a:p>
            <a:pPr marL="628650" lvl="1" indent="-171450">
              <a:buFont typeface="Arial" panose="020B0604020202020204" pitchFamily="34" charset="0"/>
              <a:buChar char="•"/>
            </a:pPr>
            <a:r>
              <a:rPr lang="en-US" baseline="0" dirty="0"/>
              <a:t>Stay connected to your data all the time with mobile applications</a:t>
            </a:r>
          </a:p>
          <a:p>
            <a:pPr marL="457200" lvl="1" indent="0">
              <a:buFont typeface="Arial" panose="020B0604020202020204" pitchFamily="34" charset="0"/>
              <a:buNone/>
            </a:pPr>
            <a:endParaRPr lang="en-US" baseline="0" dirty="0"/>
          </a:p>
          <a:p>
            <a:pPr marL="0" indent="0">
              <a:buFont typeface="+mj-lt"/>
              <a:buNone/>
            </a:pPr>
            <a:r>
              <a:rPr lang="en-US" b="1" baseline="0" dirty="0"/>
              <a:t>2. </a:t>
            </a:r>
            <a:r>
              <a:rPr lang="en-US" b="0" baseline="0" dirty="0"/>
              <a:t>Power BI </a:t>
            </a:r>
            <a:r>
              <a:rPr lang="en-US" b="1" baseline="0" dirty="0"/>
              <a:t>connects to a variety of data sources. </a:t>
            </a:r>
            <a:r>
              <a:rPr lang="en-US" baseline="0" dirty="0"/>
              <a:t>These range across both cloud and on-premises sources, and include:</a:t>
            </a:r>
          </a:p>
          <a:p>
            <a:pPr marL="628650" lvl="1" indent="-171450">
              <a:buFont typeface="Arial" panose="020B0604020202020204" pitchFamily="34" charset="0"/>
              <a:buChar char="•"/>
            </a:pPr>
            <a:r>
              <a:rPr lang="en-US" baseline="0" dirty="0"/>
              <a:t>A variety of </a:t>
            </a:r>
            <a:r>
              <a:rPr lang="en-US" b="1" baseline="0" dirty="0"/>
              <a:t>popular SaaS solutions</a:t>
            </a:r>
            <a:r>
              <a:rPr lang="en-US" baseline="0" dirty="0"/>
              <a:t>, such as </a:t>
            </a:r>
            <a:r>
              <a:rPr lang="en-US" baseline="0" dirty="0" err="1"/>
              <a:t>Marketo</a:t>
            </a:r>
            <a:r>
              <a:rPr lang="en-US" baseline="0" dirty="0"/>
              <a:t>, Salesforce, GitHub, Dynamics CRM, </a:t>
            </a:r>
            <a:r>
              <a:rPr lang="en-US" baseline="0" dirty="0" err="1"/>
              <a:t>Zendesk</a:t>
            </a:r>
            <a:r>
              <a:rPr lang="en-US" baseline="0" dirty="0"/>
              <a:t>, and several others</a:t>
            </a:r>
            <a:endParaRPr lang="en-US" b="0" baseline="0" dirty="0"/>
          </a:p>
          <a:p>
            <a:pPr marL="628650" lvl="1" indent="-171450">
              <a:buFont typeface="Arial" panose="020B0604020202020204" pitchFamily="34" charset="0"/>
              <a:buChar char="•"/>
            </a:pPr>
            <a:r>
              <a:rPr lang="en-US" b="1" baseline="0" dirty="0"/>
              <a:t>On-premises databases </a:t>
            </a:r>
            <a:r>
              <a:rPr lang="en-US" baseline="0" dirty="0"/>
              <a:t>– Power BI offers live connectivity to SQL Server Analysis Services, which we’ll cover in more detail later. And using a gateway solution, Power BI can connect to other database solutions.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a:t>Organizational content packs</a:t>
            </a:r>
            <a:r>
              <a:rPr lang="en-US" baseline="0" dirty="0"/>
              <a:t>– </a:t>
            </a:r>
            <a:r>
              <a:rPr lang="en-US" dirty="0">
                <a:gradFill>
                  <a:gsLst>
                    <a:gs pos="0">
                      <a:srgbClr val="FFFFFF"/>
                    </a:gs>
                    <a:gs pos="100000">
                      <a:srgbClr val="FFFFFF"/>
                    </a:gs>
                  </a:gsLst>
                  <a:lin ang="5400000" scaled="0"/>
                </a:gradFill>
                <a:cs typeface="Segoe UI" pitchFamily="34" charset="0"/>
              </a:rPr>
              <a:t>P</a:t>
            </a:r>
            <a:r>
              <a:rPr lang="en-US" baseline="0" dirty="0">
                <a:gradFill>
                  <a:gsLst>
                    <a:gs pos="0">
                      <a:srgbClr val="FFFFFF"/>
                    </a:gs>
                    <a:gs pos="100000">
                      <a:srgbClr val="FFFFFF"/>
                    </a:gs>
                  </a:gsLst>
                  <a:lin ang="5400000" scaled="0"/>
                </a:gradFill>
                <a:cs typeface="Segoe UI" pitchFamily="34" charset="0"/>
              </a:rPr>
              <a:t>ublish and share organizational content packs, which consist of </a:t>
            </a:r>
            <a:r>
              <a:rPr lang="en-US" sz="1200" i="0" dirty="0"/>
              <a:t>pre-built dashboards, reports, data models, embedded queries, and metadata</a:t>
            </a:r>
            <a:endParaRPr lang="en-US" baseline="0" dirty="0"/>
          </a:p>
          <a:p>
            <a:pPr marL="628650" lvl="1" indent="-171450">
              <a:buFont typeface="Arial" panose="020B0604020202020204" pitchFamily="34" charset="0"/>
              <a:buChar char="•"/>
            </a:pPr>
            <a:r>
              <a:rPr lang="en-US" b="1" baseline="0" dirty="0"/>
              <a:t>Other Azure services</a:t>
            </a:r>
            <a:r>
              <a:rPr lang="en-US" baseline="0" dirty="0"/>
              <a:t> – Power BI integrates tightly with SQL Azure and Stream Analytics, and will be integrating closely with more Azure services over time</a:t>
            </a:r>
          </a:p>
          <a:p>
            <a:pPr marL="628650" lvl="1" indent="-171450">
              <a:buFont typeface="Arial" panose="020B0604020202020204" pitchFamily="34" charset="0"/>
              <a:buChar char="•"/>
            </a:pPr>
            <a:r>
              <a:rPr lang="en-US" b="1" baseline="0" dirty="0"/>
              <a:t>Power BI Desktop and Excel files </a:t>
            </a:r>
            <a:r>
              <a:rPr lang="en-US" baseline="0" dirty="0"/>
              <a:t>– Excel workbooks can be directly connected to Power BI.com, or may be used with Power BI Desktop. Power BI Desktop is a companion application to the Power BI service – it is a desktop tool that supports data analysis and reporting. Like Excel files, Power BI Desktop files may be uploaded to the Power BI service. </a:t>
            </a:r>
          </a:p>
          <a:p>
            <a:pPr marL="0" lvl="0" indent="0">
              <a:buFont typeface="Arial" panose="020B0604020202020204" pitchFamily="34" charset="0"/>
              <a:buNone/>
            </a:pPr>
            <a:endParaRPr lang="en-US" baseline="0"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13329DEA-6433-4493-B9C4-3E0AC755FE5D}"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1860737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There is more….</a:t>
            </a:r>
          </a:p>
          <a:p>
            <a:pPr marL="228600" indent="-228600">
              <a:buFont typeface="+mj-lt"/>
              <a:buAutoNum type="arabicPeriod"/>
            </a:pPr>
            <a:endParaRPr lang="en-US" b="1" baseline="0" dirty="0"/>
          </a:p>
          <a:p>
            <a:pPr marL="0" lvl="0" indent="0">
              <a:buFont typeface="Arial" panose="020B0604020202020204" pitchFamily="34" charset="0"/>
              <a:buNone/>
            </a:pPr>
            <a:r>
              <a:rPr lang="en-US" b="1" baseline="0" dirty="0"/>
              <a:t>3. Power BI Desktop </a:t>
            </a:r>
            <a:r>
              <a:rPr lang="en-US" baseline="0" dirty="0"/>
              <a:t>is a visual data exploration tool that enables you to analyze data and create stunning reports. With Power BI Desktop, you are able to:</a:t>
            </a:r>
          </a:p>
          <a:p>
            <a:pPr marL="628650" lvl="1" indent="-171450">
              <a:buFont typeface="Arial" panose="020B0604020202020204" pitchFamily="34" charset="0"/>
              <a:buChar char="•"/>
            </a:pPr>
            <a:r>
              <a:rPr lang="en-GB" sz="1200" dirty="0">
                <a:solidFill>
                  <a:schemeClr val="tx2"/>
                </a:solidFill>
              </a:rPr>
              <a:t>Acquire and </a:t>
            </a:r>
            <a:r>
              <a:rPr lang="en-GB" sz="1200" i="1" dirty="0">
                <a:solidFill>
                  <a:schemeClr val="tx2"/>
                </a:solidFill>
              </a:rPr>
              <a:t>prepare</a:t>
            </a:r>
            <a:r>
              <a:rPr lang="en-GB" sz="1200" dirty="0">
                <a:solidFill>
                  <a:schemeClr val="tx2"/>
                </a:solidFill>
              </a:rPr>
              <a:t> data using extensive query capabilities</a:t>
            </a:r>
          </a:p>
          <a:p>
            <a:pPr marL="628650" lvl="1" indent="-171450">
              <a:buFont typeface="Arial" panose="020B0604020202020204" pitchFamily="34" charset="0"/>
              <a:buChar char="•"/>
            </a:pPr>
            <a:r>
              <a:rPr lang="en-GB" sz="1200" dirty="0">
                <a:solidFill>
                  <a:schemeClr val="tx2"/>
                </a:solidFill>
              </a:rPr>
              <a:t>Manipulation</a:t>
            </a:r>
            <a:r>
              <a:rPr lang="en-GB" sz="1200" baseline="0" dirty="0">
                <a:solidFill>
                  <a:schemeClr val="tx2"/>
                </a:solidFill>
              </a:rPr>
              <a:t> and consolidation of m</a:t>
            </a:r>
            <a:r>
              <a:rPr lang="en-GB" sz="1200" dirty="0">
                <a:solidFill>
                  <a:schemeClr val="tx2"/>
                </a:solidFill>
              </a:rPr>
              <a:t>ultiple</a:t>
            </a:r>
            <a:r>
              <a:rPr lang="en-GB" sz="1200" baseline="0" dirty="0">
                <a:solidFill>
                  <a:schemeClr val="tx2"/>
                </a:solidFill>
              </a:rPr>
              <a:t> data sources is performed in Power BI Desktop – this enables Power BI service users to use data from multiple sources in a single report</a:t>
            </a:r>
            <a:endParaRPr lang="en-GB" sz="1200" dirty="0">
              <a:solidFill>
                <a:schemeClr val="tx2"/>
              </a:solidFill>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Establish data structure, then transform and analyze data</a:t>
            </a:r>
            <a:endParaRPr lang="en-GB" sz="1200" dirty="0">
              <a:solidFill>
                <a:schemeClr val="tx2"/>
              </a:solidFill>
            </a:endParaRPr>
          </a:p>
          <a:p>
            <a:pPr marL="628650" lvl="1" indent="-171450">
              <a:buFont typeface="Arial" panose="020B0604020202020204" pitchFamily="34" charset="0"/>
              <a:buChar char="•"/>
            </a:pPr>
            <a:r>
              <a:rPr lang="en-GB" sz="1200" dirty="0">
                <a:solidFill>
                  <a:schemeClr val="tx2"/>
                </a:solidFill>
              </a:rPr>
              <a:t>Visualize and </a:t>
            </a:r>
            <a:r>
              <a:rPr lang="en-GB" sz="1200" i="1" dirty="0">
                <a:solidFill>
                  <a:schemeClr val="tx2"/>
                </a:solidFill>
              </a:rPr>
              <a:t>explore</a:t>
            </a:r>
            <a:r>
              <a:rPr lang="en-GB" sz="1200" dirty="0">
                <a:solidFill>
                  <a:schemeClr val="tx2"/>
                </a:solidFill>
              </a:rPr>
              <a:t> your data in new ways </a:t>
            </a:r>
            <a:r>
              <a:rPr lang="en-US" sz="1200" dirty="0">
                <a:solidFill>
                  <a:schemeClr val="tx2"/>
                </a:solidFill>
              </a:rPr>
              <a:t>through a freeform drag-and-drop canvas</a:t>
            </a:r>
            <a:endParaRPr lang="en-GB" sz="1200" dirty="0">
              <a:solidFill>
                <a:schemeClr val="tx2"/>
              </a:solidFill>
            </a:endParaRPr>
          </a:p>
          <a:p>
            <a:pPr marL="628650" lvl="1" indent="-171450">
              <a:buFont typeface="Arial" panose="020B0604020202020204" pitchFamily="34" charset="0"/>
              <a:buChar char="•"/>
            </a:pPr>
            <a:r>
              <a:rPr lang="en-US" sz="1200" dirty="0">
                <a:solidFill>
                  <a:schemeClr val="tx2"/>
                </a:solidFill>
              </a:rPr>
              <a:t>Author </a:t>
            </a:r>
            <a:r>
              <a:rPr lang="en-US" sz="1200" i="1" dirty="0">
                <a:solidFill>
                  <a:schemeClr val="tx2"/>
                </a:solidFill>
              </a:rPr>
              <a:t>reports</a:t>
            </a:r>
            <a:r>
              <a:rPr lang="en-US" sz="1200" dirty="0">
                <a:solidFill>
                  <a:schemeClr val="tx2"/>
                </a:solidFill>
              </a:rPr>
              <a:t> with a broad range of modern data visualizations</a:t>
            </a:r>
          </a:p>
          <a:p>
            <a:pPr marL="628650" lvl="1" indent="-171450">
              <a:buFont typeface="Arial" panose="020B0604020202020204" pitchFamily="34" charset="0"/>
              <a:buChar char="•"/>
            </a:pPr>
            <a:r>
              <a:rPr lang="en-US" sz="1200" dirty="0">
                <a:solidFill>
                  <a:schemeClr val="tx2"/>
                </a:solidFill>
              </a:rPr>
              <a:t>Publish beautiful, interactive reports directly to the Power BI service</a:t>
            </a:r>
            <a:endParaRPr lang="en-US" sz="1400" dirty="0">
              <a:solidFill>
                <a:schemeClr val="tx2"/>
              </a:solidFill>
            </a:endParaRPr>
          </a:p>
          <a:p>
            <a:pPr marL="628650" lvl="1" indent="-171450">
              <a:buFont typeface="Arial" panose="020B0604020202020204" pitchFamily="34" charset="0"/>
              <a:buChar char="•"/>
            </a:pPr>
            <a:r>
              <a:rPr lang="en-US" sz="1200" dirty="0">
                <a:solidFill>
                  <a:schemeClr val="tx2"/>
                </a:solidFill>
              </a:rPr>
              <a:t>Securely </a:t>
            </a:r>
            <a:r>
              <a:rPr lang="en-US" sz="1200" i="1" dirty="0">
                <a:solidFill>
                  <a:schemeClr val="tx2"/>
                </a:solidFill>
              </a:rPr>
              <a:t>share</a:t>
            </a:r>
            <a:r>
              <a:rPr lang="en-US" sz="1200" dirty="0">
                <a:solidFill>
                  <a:schemeClr val="tx2"/>
                </a:solidFill>
              </a:rPr>
              <a:t> reports through unique, curated content library approach</a:t>
            </a:r>
            <a:endParaRPr lang="en-US" sz="1400" dirty="0">
              <a:solidFill>
                <a:schemeClr val="tx2"/>
              </a:solidFill>
            </a:endParaRPr>
          </a:p>
          <a:p>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b="1" dirty="0"/>
              <a:t>4. Finally, the Power BI REST API library </a:t>
            </a:r>
            <a:r>
              <a:rPr lang="en-US" dirty="0"/>
              <a:t>allows you to customize nearly every aspect of Power BI, including</a:t>
            </a:r>
            <a:r>
              <a:rPr lang="en-US" baseline="0" dirty="0"/>
              <a:t> connecting to </a:t>
            </a:r>
            <a:r>
              <a:rPr lang="en-US" dirty="0"/>
              <a:t>custom data sources</a:t>
            </a:r>
            <a:r>
              <a:rPr lang="en-US" baseline="0" dirty="0"/>
              <a:t>, enabling real-time data streaming from your data source to Power BI, and integrating other applications with Power BI</a:t>
            </a:r>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2588555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31B42E"/>
                </a:solidFill>
              </a:rPr>
              <a:t>WORKFLOW</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31B42E"/>
                </a:solidFill>
              </a:rPr>
              <a:t>Start Bottom Left: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31B42E"/>
                </a:solidFill>
              </a:rPr>
              <a:t>1) </a:t>
            </a:r>
            <a:r>
              <a:rPr lang="en-US" sz="1200" b="1" i="0" dirty="0">
                <a:solidFill>
                  <a:srgbClr val="31B42E"/>
                </a:solidFill>
              </a:rPr>
              <a:t>Data preparation</a:t>
            </a:r>
            <a:r>
              <a:rPr lang="en-US" sz="1200" i="0" dirty="0">
                <a:solidFill>
                  <a:srgbClr val="31B42E"/>
                </a:solidFill>
              </a:rPr>
              <a:t>…. Get</a:t>
            </a:r>
            <a:r>
              <a:rPr lang="en-US" sz="1200" i="0" baseline="0" dirty="0">
                <a:solidFill>
                  <a:srgbClr val="31B42E"/>
                </a:solidFill>
              </a:rPr>
              <a:t> data, then transform and model</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baseline="0" dirty="0">
                <a:solidFill>
                  <a:srgbClr val="31B42E"/>
                </a:solidFill>
              </a:rPr>
              <a:t>2) </a:t>
            </a:r>
            <a:r>
              <a:rPr lang="en-US" sz="1200" b="1" i="0" baseline="0" dirty="0">
                <a:solidFill>
                  <a:srgbClr val="31B42E"/>
                </a:solidFill>
              </a:rPr>
              <a:t>Exploration</a:t>
            </a:r>
            <a:r>
              <a:rPr lang="en-US" sz="1200" i="0" baseline="0" dirty="0">
                <a:solidFill>
                  <a:srgbClr val="31B42E"/>
                </a:solidFill>
              </a:rPr>
              <a:t>: Free form </a:t>
            </a:r>
            <a:r>
              <a:rPr lang="en-US" sz="1200" b="0" i="0" baseline="0" dirty="0">
                <a:solidFill>
                  <a:srgbClr val="31B42E"/>
                </a:solidFill>
              </a:rPr>
              <a:t>data exploration, canvas experience.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baseline="0" dirty="0">
                <a:solidFill>
                  <a:srgbClr val="31B42E"/>
                </a:solidFill>
              </a:rPr>
              <a:t>3) </a:t>
            </a:r>
            <a:r>
              <a:rPr lang="en-US" sz="1200" b="1" i="0" baseline="0" dirty="0">
                <a:solidFill>
                  <a:srgbClr val="31B42E"/>
                </a:solidFill>
              </a:rPr>
              <a:t>Report</a:t>
            </a:r>
            <a:r>
              <a:rPr lang="en-US" sz="1200" i="0" baseline="0" dirty="0">
                <a:solidFill>
                  <a:srgbClr val="31B42E"/>
                </a:solidFill>
              </a:rPr>
              <a:t> … Create interactive reports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baseline="0" dirty="0">
                <a:solidFill>
                  <a:srgbClr val="31B42E"/>
                </a:solidFill>
              </a:rPr>
              <a:t>4) </a:t>
            </a:r>
            <a:r>
              <a:rPr lang="en-US" sz="1200" b="1" i="0" baseline="0" dirty="0">
                <a:solidFill>
                  <a:srgbClr val="31B42E"/>
                </a:solidFill>
              </a:rPr>
              <a:t>Share</a:t>
            </a:r>
            <a:r>
              <a:rPr lang="en-US" sz="1200" i="0" baseline="0" dirty="0">
                <a:solidFill>
                  <a:srgbClr val="31B42E"/>
                </a:solidFill>
              </a:rPr>
              <a:t> </a:t>
            </a:r>
            <a:r>
              <a:rPr lang="en-US" sz="1200" b="1" i="0" baseline="0" dirty="0">
                <a:solidFill>
                  <a:srgbClr val="31B42E"/>
                </a:solidFill>
              </a:rPr>
              <a:t>and collaborate </a:t>
            </a:r>
            <a:r>
              <a:rPr lang="en-US" sz="1200" i="0" baseline="0" dirty="0">
                <a:solidFill>
                  <a:srgbClr val="31B42E"/>
                </a:solidFill>
              </a:rPr>
              <a:t>with Power BI : (o365 next slide)  </a:t>
            </a:r>
          </a:p>
          <a:p>
            <a:pPr marL="228600" indent="-228600">
              <a:buFont typeface="+mj-lt"/>
              <a:buAutoNum type="arabicPeriod"/>
            </a:pPr>
            <a:endParaRPr lang="en-US" b="1" baseline="0" dirty="0"/>
          </a:p>
          <a:p>
            <a:pPr marL="0" lvl="0" indent="0">
              <a:buFont typeface="Arial" panose="020B0604020202020204" pitchFamily="34" charset="0"/>
              <a:buNone/>
            </a:pPr>
            <a:r>
              <a:rPr lang="en-US" b="1" baseline="0" dirty="0"/>
              <a:t>Power BI Desktop preparation</a:t>
            </a:r>
          </a:p>
          <a:p>
            <a:pPr marL="0" lvl="0" indent="0">
              <a:buFont typeface="Arial" panose="020B0604020202020204" pitchFamily="34" charset="0"/>
              <a:buNone/>
            </a:pPr>
            <a:r>
              <a:rPr lang="en-US" b="1" baseline="0" dirty="0"/>
              <a:t>Publish to Power Bi service: Use tiles from reports to create dashboards</a:t>
            </a:r>
          </a:p>
          <a:p>
            <a:pPr marL="0" lvl="0" indent="0">
              <a:buFont typeface="Arial" panose="020B0604020202020204" pitchFamily="34" charset="0"/>
              <a:buNone/>
            </a:pPr>
            <a:r>
              <a:rPr lang="en-US" b="1" baseline="0" dirty="0"/>
              <a:t>Share : Dashboards / Content packs</a:t>
            </a:r>
          </a:p>
          <a:p>
            <a:pPr marL="0" lvl="0" indent="0">
              <a:buFont typeface="Arial" panose="020B0604020202020204" pitchFamily="34" charset="0"/>
              <a:buNone/>
            </a:pPr>
            <a:r>
              <a:rPr lang="en-US" b="1" baseline="0" dirty="0"/>
              <a:t>Data Refresh : Schedule</a:t>
            </a:r>
          </a:p>
          <a:p>
            <a:pPr marL="0" lvl="0" indent="0">
              <a:buFont typeface="Arial" panose="020B0604020202020204" pitchFamily="34" charset="0"/>
              <a:buNone/>
            </a:pPr>
            <a:r>
              <a:rPr lang="en-US" b="1" baseline="0" dirty="0"/>
              <a:t>Business user : Report consumer : Can also enhance &amp; share</a:t>
            </a:r>
          </a:p>
          <a:p>
            <a:pPr marL="0" lvl="0" indent="0">
              <a:buFont typeface="Arial" panose="020B0604020202020204" pitchFamily="34" charset="0"/>
              <a:buNone/>
            </a:pPr>
            <a:r>
              <a:rPr lang="en-US" b="1" baseline="0" dirty="0"/>
              <a:t>Power BI REST API &amp; Embedded.</a:t>
            </a:r>
          </a:p>
          <a:p>
            <a:pPr marL="0" lvl="0" indent="0">
              <a:buFont typeface="Arial" panose="020B0604020202020204" pitchFamily="34" charset="0"/>
              <a:buNone/>
            </a:pPr>
            <a:endParaRPr lang="en-US" b="1" baseline="0" dirty="0"/>
          </a:p>
          <a:p>
            <a:pPr marL="0" lvl="0" indent="0">
              <a:buFont typeface="Arial" panose="020B0604020202020204" pitchFamily="34" charset="0"/>
              <a:buNone/>
            </a:pPr>
            <a:r>
              <a:rPr lang="en-US" baseline="0" dirty="0"/>
              <a:t>is a visual data exploration tool that enables you to analyze data and create stunning reports. With Power BI Desktop, you are able to:</a:t>
            </a:r>
          </a:p>
          <a:p>
            <a:pPr marL="628650" lvl="1" indent="-171450">
              <a:buFont typeface="Arial" panose="020B0604020202020204" pitchFamily="34" charset="0"/>
              <a:buChar char="•"/>
            </a:pPr>
            <a:r>
              <a:rPr lang="en-GB" sz="1200" dirty="0">
                <a:solidFill>
                  <a:schemeClr val="tx2"/>
                </a:solidFill>
              </a:rPr>
              <a:t>Acquire and </a:t>
            </a:r>
            <a:r>
              <a:rPr lang="en-GB" sz="1200" i="1" dirty="0">
                <a:solidFill>
                  <a:schemeClr val="tx2"/>
                </a:solidFill>
              </a:rPr>
              <a:t>prepare</a:t>
            </a:r>
            <a:r>
              <a:rPr lang="en-GB" sz="1200" dirty="0">
                <a:solidFill>
                  <a:schemeClr val="tx2"/>
                </a:solidFill>
              </a:rPr>
              <a:t> data using extensive query capabilities</a:t>
            </a:r>
          </a:p>
          <a:p>
            <a:pPr marL="628650" lvl="1" indent="-171450">
              <a:buFont typeface="Arial" panose="020B0604020202020204" pitchFamily="34" charset="0"/>
              <a:buChar char="•"/>
            </a:pPr>
            <a:r>
              <a:rPr lang="en-GB" sz="1200" dirty="0">
                <a:solidFill>
                  <a:schemeClr val="tx2"/>
                </a:solidFill>
              </a:rPr>
              <a:t>Manipulation</a:t>
            </a:r>
            <a:r>
              <a:rPr lang="en-GB" sz="1200" baseline="0" dirty="0">
                <a:solidFill>
                  <a:schemeClr val="tx2"/>
                </a:solidFill>
              </a:rPr>
              <a:t> and consolidation of m</a:t>
            </a:r>
            <a:r>
              <a:rPr lang="en-GB" sz="1200" dirty="0">
                <a:solidFill>
                  <a:schemeClr val="tx2"/>
                </a:solidFill>
              </a:rPr>
              <a:t>ultiple</a:t>
            </a:r>
            <a:r>
              <a:rPr lang="en-GB" sz="1200" baseline="0" dirty="0">
                <a:solidFill>
                  <a:schemeClr val="tx2"/>
                </a:solidFill>
              </a:rPr>
              <a:t> data sources is performed in Power BI Desktop – this enables Power BI service users to use data from multiple sources in a single report</a:t>
            </a:r>
            <a:endParaRPr lang="en-GB" sz="1200" dirty="0">
              <a:solidFill>
                <a:schemeClr val="tx2"/>
              </a:solidFill>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Establish data structure, then transform and analyze data</a:t>
            </a:r>
            <a:endParaRPr lang="en-GB" sz="1200" dirty="0">
              <a:solidFill>
                <a:schemeClr val="tx2"/>
              </a:solidFill>
            </a:endParaRPr>
          </a:p>
          <a:p>
            <a:pPr marL="628650" lvl="1" indent="-171450">
              <a:buFont typeface="Arial" panose="020B0604020202020204" pitchFamily="34" charset="0"/>
              <a:buChar char="•"/>
            </a:pPr>
            <a:r>
              <a:rPr lang="en-GB" sz="1200" dirty="0">
                <a:solidFill>
                  <a:schemeClr val="tx2"/>
                </a:solidFill>
              </a:rPr>
              <a:t>Visualize and </a:t>
            </a:r>
            <a:r>
              <a:rPr lang="en-GB" sz="1200" i="1" dirty="0">
                <a:solidFill>
                  <a:schemeClr val="tx2"/>
                </a:solidFill>
              </a:rPr>
              <a:t>explore</a:t>
            </a:r>
            <a:r>
              <a:rPr lang="en-GB" sz="1200" dirty="0">
                <a:solidFill>
                  <a:schemeClr val="tx2"/>
                </a:solidFill>
              </a:rPr>
              <a:t> your data in new ways </a:t>
            </a:r>
            <a:r>
              <a:rPr lang="en-US" sz="1200" dirty="0">
                <a:solidFill>
                  <a:schemeClr val="tx2"/>
                </a:solidFill>
              </a:rPr>
              <a:t>through a freeform drag-and-drop canvas</a:t>
            </a:r>
            <a:endParaRPr lang="en-GB" sz="1200" dirty="0">
              <a:solidFill>
                <a:schemeClr val="tx2"/>
              </a:solidFill>
            </a:endParaRPr>
          </a:p>
          <a:p>
            <a:pPr marL="628650" lvl="1" indent="-171450">
              <a:buFont typeface="Arial" panose="020B0604020202020204" pitchFamily="34" charset="0"/>
              <a:buChar char="•"/>
            </a:pPr>
            <a:r>
              <a:rPr lang="en-US" sz="1200" dirty="0">
                <a:solidFill>
                  <a:schemeClr val="tx2"/>
                </a:solidFill>
              </a:rPr>
              <a:t>Author </a:t>
            </a:r>
            <a:r>
              <a:rPr lang="en-US" sz="1200" i="1" dirty="0">
                <a:solidFill>
                  <a:schemeClr val="tx2"/>
                </a:solidFill>
              </a:rPr>
              <a:t>reports</a:t>
            </a:r>
            <a:r>
              <a:rPr lang="en-US" sz="1200" dirty="0">
                <a:solidFill>
                  <a:schemeClr val="tx2"/>
                </a:solidFill>
              </a:rPr>
              <a:t> with a broad range of modern data visualizations</a:t>
            </a:r>
          </a:p>
          <a:p>
            <a:pPr marL="628650" lvl="1" indent="-171450">
              <a:buFont typeface="Arial" panose="020B0604020202020204" pitchFamily="34" charset="0"/>
              <a:buChar char="•"/>
            </a:pPr>
            <a:r>
              <a:rPr lang="en-US" sz="1200" dirty="0">
                <a:solidFill>
                  <a:schemeClr val="tx2"/>
                </a:solidFill>
              </a:rPr>
              <a:t>Publish beautiful, interactive reports directly to powerbi.com</a:t>
            </a:r>
            <a:endParaRPr lang="en-US" sz="1400" dirty="0">
              <a:solidFill>
                <a:schemeClr val="tx2"/>
              </a:solidFill>
            </a:endParaRPr>
          </a:p>
          <a:p>
            <a:pPr marL="628650" lvl="1" indent="-171450">
              <a:buFont typeface="Arial" panose="020B0604020202020204" pitchFamily="34" charset="0"/>
              <a:buChar char="•"/>
            </a:pPr>
            <a:r>
              <a:rPr lang="en-US" sz="1200" dirty="0">
                <a:solidFill>
                  <a:schemeClr val="tx2"/>
                </a:solidFill>
              </a:rPr>
              <a:t>Securely </a:t>
            </a:r>
            <a:r>
              <a:rPr lang="en-US" sz="1200" i="1" dirty="0">
                <a:solidFill>
                  <a:schemeClr val="tx2"/>
                </a:solidFill>
              </a:rPr>
              <a:t>share</a:t>
            </a:r>
            <a:r>
              <a:rPr lang="en-US" sz="1200" dirty="0">
                <a:solidFill>
                  <a:schemeClr val="tx2"/>
                </a:solidFill>
              </a:rPr>
              <a:t> reports through unique, curated content library approach</a:t>
            </a:r>
            <a:endParaRPr lang="en-US" sz="1400" dirty="0">
              <a:solidFill>
                <a:schemeClr val="tx2"/>
              </a:solidFill>
            </a:endParaRPr>
          </a:p>
          <a:p>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b="1" dirty="0"/>
              <a:t>4. Finally, the Power BI REST API library </a:t>
            </a:r>
            <a:r>
              <a:rPr lang="en-US" dirty="0"/>
              <a:t>allows you to customize nearly every aspect of Power BI, including</a:t>
            </a:r>
            <a:r>
              <a:rPr lang="en-US" baseline="0" dirty="0"/>
              <a:t> connecting to </a:t>
            </a:r>
            <a:r>
              <a:rPr lang="en-US" dirty="0"/>
              <a:t>custom data sources</a:t>
            </a:r>
            <a:r>
              <a:rPr lang="en-US" baseline="0" dirty="0"/>
              <a:t>, enabling real-time data streaming from your data source to Power BI, and integrating other applications with Power BI</a:t>
            </a:r>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4866751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 very short version of the </a:t>
            </a:r>
            <a:r>
              <a:rPr lang="en-GB" sz="1200" kern="1200" dirty="0" err="1">
                <a:solidFill>
                  <a:schemeClr val="tx1"/>
                </a:solidFill>
                <a:effectLst/>
                <a:latin typeface="+mn-lt"/>
                <a:ea typeface="+mn-ea"/>
                <a:cs typeface="+mn-cs"/>
              </a:rPr>
              <a:t>DIAHour</a:t>
            </a:r>
            <a:r>
              <a:rPr lang="en-GB" sz="1200" kern="1200" dirty="0">
                <a:solidFill>
                  <a:schemeClr val="tx1"/>
                </a:solidFill>
                <a:effectLst/>
                <a:latin typeface="+mn-lt"/>
                <a:ea typeface="+mn-ea"/>
                <a:cs typeface="+mn-cs"/>
              </a:rPr>
              <a:t> just to show full architecture and SIMPLE concepts and workflow.</a:t>
            </a:r>
          </a:p>
          <a:p>
            <a:r>
              <a:rPr lang="en-GB" sz="1200" kern="1200" dirty="0">
                <a:solidFill>
                  <a:schemeClr val="tx1"/>
                </a:solidFill>
                <a:effectLst/>
                <a:latin typeface="+mn-lt"/>
                <a:ea typeface="+mn-ea"/>
                <a:cs typeface="+mn-cs"/>
              </a:rPr>
              <a:t>Switch to Power BI Desktop and create Page1</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Excel dataset </a:t>
            </a:r>
          </a:p>
          <a:p>
            <a:r>
              <a:rPr lang="en-GB" sz="1200" kern="1200" dirty="0">
                <a:solidFill>
                  <a:schemeClr val="tx1"/>
                </a:solidFill>
                <a:effectLst/>
                <a:latin typeface="+mn-lt"/>
                <a:ea typeface="+mn-ea"/>
                <a:cs typeface="+mn-cs"/>
              </a:rPr>
              <a:t>ETL</a:t>
            </a:r>
          </a:p>
          <a:p>
            <a:r>
              <a:rPr lang="en-GB" sz="1200" kern="1200" dirty="0" err="1">
                <a:solidFill>
                  <a:schemeClr val="tx1"/>
                </a:solidFill>
                <a:effectLst/>
                <a:latin typeface="+mn-lt"/>
                <a:ea typeface="+mn-ea"/>
                <a:cs typeface="+mn-cs"/>
              </a:rPr>
              <a:t>Datamodel</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Reports</a:t>
            </a:r>
          </a:p>
          <a:p>
            <a:r>
              <a:rPr lang="en-GB" sz="1200" kern="1200" dirty="0">
                <a:solidFill>
                  <a:schemeClr val="tx1"/>
                </a:solidFill>
                <a:effectLst/>
                <a:latin typeface="+mn-lt"/>
                <a:ea typeface="+mn-ea"/>
                <a:cs typeface="+mn-cs"/>
              </a:rPr>
              <a:t>Publish</a:t>
            </a:r>
          </a:p>
          <a:p>
            <a:r>
              <a:rPr lang="en-GB" sz="1200" kern="1200" dirty="0">
                <a:solidFill>
                  <a:schemeClr val="tx1"/>
                </a:solidFill>
                <a:effectLst/>
                <a:latin typeface="+mn-lt"/>
                <a:ea typeface="+mn-ea"/>
                <a:cs typeface="+mn-cs"/>
              </a:rPr>
              <a:t>Dashboard</a:t>
            </a:r>
          </a:p>
          <a:p>
            <a:r>
              <a:rPr lang="en-GB" sz="1200" kern="1200" dirty="0">
                <a:solidFill>
                  <a:schemeClr val="tx1"/>
                </a:solidFill>
                <a:effectLst/>
                <a:latin typeface="+mn-lt"/>
                <a:ea typeface="+mn-ea"/>
                <a:cs typeface="+mn-cs"/>
              </a:rPr>
              <a:t>Share : email to all group</a:t>
            </a:r>
          </a:p>
          <a:p>
            <a:endParaRPr lang="en-GB" dirty="0"/>
          </a:p>
        </p:txBody>
      </p:sp>
      <p:sp>
        <p:nvSpPr>
          <p:cNvPr id="4" name="Slide Number Placeholder 3"/>
          <p:cNvSpPr>
            <a:spLocks noGrp="1"/>
          </p:cNvSpPr>
          <p:nvPr>
            <p:ph type="sldNum" sz="quarter" idx="10"/>
          </p:nvPr>
        </p:nvSpPr>
        <p:spPr/>
        <p:txBody>
          <a:bodyPr/>
          <a:lstStyle/>
          <a:p>
            <a:fld id="{D5A1D9B7-08AA-4219-84CC-56D647726460}" type="slidenum">
              <a:rPr lang="en-GB" smtClean="0"/>
              <a:t>16</a:t>
            </a:fld>
            <a:endParaRPr lang="en-GB"/>
          </a:p>
        </p:txBody>
      </p:sp>
    </p:spTree>
    <p:extLst>
      <p:ext uri="{BB962C8B-B14F-4D97-AF65-F5344CB8AC3E}">
        <p14:creationId xmlns:p14="http://schemas.microsoft.com/office/powerpoint/2010/main" val="3264159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5A1D9B7-08AA-4219-84CC-56D647726460}" type="slidenum">
              <a:rPr lang="en-GB" smtClean="0"/>
              <a:t>17</a:t>
            </a:fld>
            <a:endParaRPr lang="en-GB"/>
          </a:p>
        </p:txBody>
      </p:sp>
    </p:spTree>
    <p:extLst>
      <p:ext uri="{BB962C8B-B14F-4D97-AF65-F5344CB8AC3E}">
        <p14:creationId xmlns:p14="http://schemas.microsoft.com/office/powerpoint/2010/main" val="424166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5A1D9B7-08AA-4219-84CC-56D647726460}" type="slidenum">
              <a:rPr lang="en-GB" smtClean="0"/>
              <a:t>2</a:t>
            </a:fld>
            <a:endParaRPr lang="en-GB" dirty="0"/>
          </a:p>
        </p:txBody>
      </p:sp>
    </p:spTree>
    <p:extLst>
      <p:ext uri="{BB962C8B-B14F-4D97-AF65-F5344CB8AC3E}">
        <p14:creationId xmlns:p14="http://schemas.microsoft.com/office/powerpoint/2010/main" val="1279842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17">
              <a:defRPr/>
            </a:pPr>
            <a:r>
              <a:rPr lang="en-US" sz="1300" b="1" dirty="0">
                <a:gradFill>
                  <a:gsLst>
                    <a:gs pos="1250">
                      <a:srgbClr val="000000"/>
                    </a:gs>
                    <a:gs pos="99000">
                      <a:srgbClr val="000000"/>
                    </a:gs>
                  </a:gsLst>
                  <a:lin ang="5400000" scaled="0"/>
                </a:gradFill>
              </a:rPr>
              <a:t>WHAT</a:t>
            </a:r>
          </a:p>
          <a:p>
            <a:pPr defTabSz="990717">
              <a:defRPr/>
            </a:pPr>
            <a:r>
              <a:rPr lang="en-US" sz="1300" b="1" dirty="0">
                <a:gradFill>
                  <a:gsLst>
                    <a:gs pos="1250">
                      <a:srgbClr val="000000"/>
                    </a:gs>
                    <a:gs pos="99000">
                      <a:srgbClr val="000000"/>
                    </a:gs>
                  </a:gsLst>
                  <a:lin ang="5400000" scaled="0"/>
                </a:gradFill>
              </a:rPr>
              <a:t>What is Power BI ?</a:t>
            </a:r>
          </a:p>
          <a:p>
            <a:pPr defTabSz="990717">
              <a:defRPr/>
            </a:pPr>
            <a:r>
              <a:rPr lang="en-US" sz="1300" b="1" dirty="0">
                <a:gradFill>
                  <a:gsLst>
                    <a:gs pos="1250">
                      <a:srgbClr val="000000"/>
                    </a:gs>
                    <a:gs pos="99000">
                      <a:srgbClr val="000000"/>
                    </a:gs>
                  </a:gsLst>
                  <a:lin ang="5400000" scaled="0"/>
                </a:gradFill>
              </a:rPr>
              <a:t>Key message:</a:t>
            </a:r>
          </a:p>
          <a:p>
            <a:r>
              <a:rPr lang="en-US" sz="1300" dirty="0"/>
              <a:t>Power BI is a business analytics service. With Power BI you can now see all of your data through a single pane of glass. Live Power BI dashboards and reports show visualizations and KPIs from data residing both on-premises and in the cloud, providing a consolidated view across your business regardless of where your data lives.</a:t>
            </a:r>
          </a:p>
          <a:p>
            <a:pPr defTabSz="990717">
              <a:defRPr/>
            </a:pPr>
            <a:endParaRPr lang="en-US" sz="3500" dirty="0">
              <a:gradFill>
                <a:gsLst>
                  <a:gs pos="1250">
                    <a:srgbClr val="000000"/>
                  </a:gs>
                  <a:gs pos="99000">
                    <a:srgbClr val="000000"/>
                  </a:gs>
                </a:gsLst>
                <a:lin ang="5400000" scaled="0"/>
              </a:gradFill>
            </a:endParaRPr>
          </a:p>
          <a:p>
            <a:pPr defTabSz="990717">
              <a:defRPr/>
            </a:pPr>
            <a:r>
              <a:rPr lang="en-US" sz="3500" b="1" dirty="0">
                <a:gradFill>
                  <a:gsLst>
                    <a:gs pos="1250">
                      <a:srgbClr val="000000"/>
                    </a:gs>
                    <a:gs pos="99000">
                      <a:srgbClr val="000000"/>
                    </a:gs>
                  </a:gsLst>
                  <a:lin ang="5400000" scaled="0"/>
                </a:gradFill>
              </a:rPr>
              <a:t>Talking points:</a:t>
            </a:r>
          </a:p>
          <a:p>
            <a:pPr defTabSz="990717"/>
            <a:r>
              <a:rPr lang="en-US" sz="1300" dirty="0">
                <a:gradFill>
                  <a:gsLst>
                    <a:gs pos="1250">
                      <a:srgbClr val="000000"/>
                    </a:gs>
                    <a:gs pos="99000">
                      <a:srgbClr val="000000"/>
                    </a:gs>
                  </a:gsLst>
                  <a:lin ang="5400000" scaled="0"/>
                </a:gradFill>
              </a:rPr>
              <a:t>This is Power BI in a nutshell and the overall benefits to your business. </a:t>
            </a:r>
            <a:r>
              <a:rPr lang="en-US" sz="1300" strike="sngStrike" dirty="0">
                <a:gradFill>
                  <a:gsLst>
                    <a:gs pos="1250">
                      <a:srgbClr val="000000"/>
                    </a:gs>
                    <a:gs pos="99000">
                      <a:srgbClr val="000000"/>
                    </a:gs>
                  </a:gsLst>
                  <a:lin ang="5400000" scaled="0"/>
                </a:gradFill>
              </a:rPr>
              <a:t>We will look at what this means for the IT Pro and the key benefits for IT on the next slide</a:t>
            </a:r>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4</a:t>
            </a:fld>
            <a:endParaRPr lang="en-US" dirty="0"/>
          </a:p>
        </p:txBody>
      </p:sp>
    </p:spTree>
    <p:extLst>
      <p:ext uri="{BB962C8B-B14F-4D97-AF65-F5344CB8AC3E}">
        <p14:creationId xmlns:p14="http://schemas.microsoft.com/office/powerpoint/2010/main" val="3924575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WHERE</a:t>
            </a:r>
          </a:p>
          <a:p>
            <a:r>
              <a:rPr lang="en-US" b="1" dirty="0"/>
              <a:t>Lets see Power BI</a:t>
            </a:r>
          </a:p>
          <a:p>
            <a:r>
              <a:rPr lang="en-US" dirty="0"/>
              <a:t>1 Show </a:t>
            </a:r>
            <a:r>
              <a:rPr lang="en-US" baseline="0" dirty="0"/>
              <a:t>powerbi.com (individual users can get data and build reports) Briefly.</a:t>
            </a:r>
          </a:p>
          <a:p>
            <a:r>
              <a:rPr lang="en-US" baseline="0" dirty="0"/>
              <a:t>2 Products :  Power BI service /  Power BI Desktop (developer) / Power BI Mobile / Power BI Embedded.</a:t>
            </a:r>
          </a:p>
          <a:p>
            <a:endParaRPr lang="en-US" baseline="0" dirty="0"/>
          </a:p>
          <a:p>
            <a:r>
              <a:rPr lang="en-US" baseline="0" dirty="0"/>
              <a:t>Power BI flow :</a:t>
            </a:r>
          </a:p>
          <a:p>
            <a:r>
              <a:rPr lang="en-US" baseline="0" dirty="0"/>
              <a:t>Publish to PowerBI.com    /  Create Dashboard : Share   /  End user consume dashboard &amp; view reports /  Data Refresh</a:t>
            </a:r>
          </a:p>
          <a:p>
            <a:endParaRPr lang="en-US" baseline="0" dirty="0"/>
          </a:p>
          <a:p>
            <a:r>
              <a:rPr lang="en-US" baseline="0" dirty="0"/>
              <a:t> </a:t>
            </a:r>
            <a:endParaRPr lang="en-US" dirty="0"/>
          </a:p>
        </p:txBody>
      </p:sp>
      <p:sp>
        <p:nvSpPr>
          <p:cNvPr id="4" name="Slide Number Placeholder 3"/>
          <p:cNvSpPr>
            <a:spLocks noGrp="1"/>
          </p:cNvSpPr>
          <p:nvPr>
            <p:ph type="sldNum" sz="quarter" idx="10"/>
          </p:nvPr>
        </p:nvSpPr>
        <p:spPr/>
        <p:txBody>
          <a:bodyPr/>
          <a:lstStyle/>
          <a:p>
            <a:fld id="{075C3270-D5B6-4AE0-BFEC-3BB548CBAE0E}" type="slidenum">
              <a:rPr lang="en-US" smtClean="0"/>
              <a:t>5</a:t>
            </a:fld>
            <a:endParaRPr lang="en-US" dirty="0"/>
          </a:p>
        </p:txBody>
      </p:sp>
    </p:spTree>
    <p:extLst>
      <p:ext uri="{BB962C8B-B14F-4D97-AF65-F5344CB8AC3E}">
        <p14:creationId xmlns:p14="http://schemas.microsoft.com/office/powerpoint/2010/main" val="9624368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a:t>
            </a:r>
          </a:p>
        </p:txBody>
      </p:sp>
      <p:sp>
        <p:nvSpPr>
          <p:cNvPr id="4" name="Slide Number Placeholder 3"/>
          <p:cNvSpPr>
            <a:spLocks noGrp="1"/>
          </p:cNvSpPr>
          <p:nvPr>
            <p:ph type="sldNum" sz="quarter" idx="10"/>
          </p:nvPr>
        </p:nvSpPr>
        <p:spPr/>
        <p:txBody>
          <a:bodyPr/>
          <a:lstStyle/>
          <a:p>
            <a:fld id="{D5A1D9B7-08AA-4219-84CC-56D647726460}" type="slidenum">
              <a:rPr lang="en-GB" smtClean="0"/>
              <a:t>6</a:t>
            </a:fld>
            <a:endParaRPr lang="en-GB" dirty="0"/>
          </a:p>
        </p:txBody>
      </p:sp>
    </p:spTree>
    <p:extLst>
      <p:ext uri="{BB962C8B-B14F-4D97-AF65-F5344CB8AC3E}">
        <p14:creationId xmlns:p14="http://schemas.microsoft.com/office/powerpoint/2010/main" val="2700201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a:t>
            </a:r>
          </a:p>
          <a:p>
            <a:r>
              <a:rPr lang="en-US" dirty="0"/>
              <a:t>Business intelligence, or BI</a:t>
            </a:r>
            <a:r>
              <a:rPr lang="en-US" baseline="0" dirty="0"/>
              <a:t>, has come a long way.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During the first two “waves” of business intelligence, IT professionals and business analysts were the keepers of BI. They made BI accessible and consumable for end users. </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While this approach still applies to complex business intelligence needs, today there is a new “wave”.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This</a:t>
            </a:r>
            <a:r>
              <a:rPr lang="en-US" baseline="0" dirty="0"/>
              <a:t> t</a:t>
            </a:r>
            <a:r>
              <a:rPr lang="en-US" dirty="0"/>
              <a:t>hird wave</a:t>
            </a:r>
            <a:r>
              <a:rPr lang="en-US" baseline="0" dirty="0"/>
              <a:t> of BI makes BI available to every kind of user.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Talking points:</a:t>
            </a:r>
          </a:p>
          <a:p>
            <a:r>
              <a:rPr lang="en-US" dirty="0"/>
              <a:t>Today we’re going to discuss</a:t>
            </a:r>
            <a:r>
              <a:rPr lang="en-US" baseline="0" dirty="0"/>
              <a:t> </a:t>
            </a:r>
            <a:r>
              <a:rPr lang="en-US" dirty="0"/>
              <a:t>Power BI,</a:t>
            </a:r>
            <a:r>
              <a:rPr lang="en-US" baseline="0" dirty="0"/>
              <a:t>  which is a third-wave solution. Power BI enables EVERYONE to collect, analyze, visualize and publish data.</a:t>
            </a:r>
          </a:p>
          <a:p>
            <a:r>
              <a:rPr lang="en-US" sz="1200" kern="1200" dirty="0">
                <a:solidFill>
                  <a:schemeClr val="tx1"/>
                </a:solidFill>
                <a:effectLst/>
                <a:latin typeface="+mn-lt"/>
                <a:ea typeface="+mn-ea"/>
                <a:cs typeface="+mn-cs"/>
              </a:rPr>
              <a:t>This third-wave has the potential to expand the reach of analytics to more users than ever before. Existing </a:t>
            </a:r>
            <a:r>
              <a:rPr lang="en-US" sz="1200" kern="1200" baseline="0" dirty="0">
                <a:solidFill>
                  <a:schemeClr val="tx1"/>
                </a:solidFill>
                <a:effectLst/>
                <a:latin typeface="+mn-lt"/>
                <a:ea typeface="+mn-ea"/>
                <a:cs typeface="+mn-cs"/>
              </a:rPr>
              <a:t>analytics platforms and tools can be extended, instead of being replaced, by </a:t>
            </a:r>
            <a:r>
              <a:rPr lang="en-US" sz="1200" kern="1200" dirty="0">
                <a:solidFill>
                  <a:schemeClr val="tx1"/>
                </a:solidFill>
                <a:effectLst/>
                <a:latin typeface="+mn-lt"/>
                <a:ea typeface="+mn-ea"/>
                <a:cs typeface="+mn-cs"/>
              </a:rPr>
              <a:t>full-featured solutions like Power BI. Power BI directly connects to existing on-premises data,</a:t>
            </a:r>
            <a:r>
              <a:rPr lang="en-US" sz="1200" kern="1200" baseline="0" dirty="0">
                <a:solidFill>
                  <a:schemeClr val="tx1"/>
                </a:solidFill>
                <a:effectLst/>
                <a:latin typeface="+mn-lt"/>
                <a:ea typeface="+mn-ea"/>
                <a:cs typeface="+mn-cs"/>
              </a:rPr>
              <a:t> such as </a:t>
            </a:r>
            <a:r>
              <a:rPr lang="en-US" sz="1200" kern="1200" dirty="0">
                <a:solidFill>
                  <a:schemeClr val="tx1"/>
                </a:solidFill>
                <a:effectLst/>
                <a:latin typeface="+mn-lt"/>
                <a:ea typeface="+mn-ea"/>
                <a:cs typeface="+mn-cs"/>
              </a:rPr>
              <a:t>Analysis Services tabular models that</a:t>
            </a:r>
            <a:r>
              <a:rPr lang="en-US" sz="1200" kern="1200" baseline="0" dirty="0">
                <a:solidFill>
                  <a:schemeClr val="tx1"/>
                </a:solidFill>
                <a:effectLst/>
                <a:latin typeface="+mn-lt"/>
                <a:ea typeface="+mn-ea"/>
                <a:cs typeface="+mn-cs"/>
              </a:rPr>
              <a:t> were </a:t>
            </a:r>
            <a:r>
              <a:rPr lang="en-US" sz="1200" kern="1200" dirty="0">
                <a:solidFill>
                  <a:schemeClr val="tx1"/>
                </a:solidFill>
                <a:effectLst/>
                <a:latin typeface="+mn-lt"/>
                <a:ea typeface="+mn-ea"/>
                <a:cs typeface="+mn-cs"/>
              </a:rPr>
              <a:t>created by business analysts in collaboration with IT. Microsoft Excel and the new Power BI Desktop work hand-in-hand with Power BI, publishing reports and models created by business analysts and getting them more easily in the hands of the business users who can gain insight and take action. </a:t>
            </a: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dirty="0"/>
          </a:p>
        </p:txBody>
      </p:sp>
      <p:sp>
        <p:nvSpPr>
          <p:cNvPr id="4" name="Slide Number Placeholder 3"/>
          <p:cNvSpPr>
            <a:spLocks noGrp="1"/>
          </p:cNvSpPr>
          <p:nvPr>
            <p:ph type="sldNum" sz="quarter" idx="10"/>
          </p:nvPr>
        </p:nvSpPr>
        <p:spPr/>
        <p:txBody>
          <a:bodyPr/>
          <a:lstStyle/>
          <a:p>
            <a:fld id="{13329DEA-6433-4493-B9C4-3E0AC755FE5D}" type="slidenum">
              <a:rPr lang="en-US" smtClean="0"/>
              <a:t>7</a:t>
            </a:fld>
            <a:endParaRPr lang="en-US" dirty="0"/>
          </a:p>
        </p:txBody>
      </p:sp>
    </p:spTree>
    <p:extLst>
      <p:ext uri="{BB962C8B-B14F-4D97-AF65-F5344CB8AC3E}">
        <p14:creationId xmlns:p14="http://schemas.microsoft.com/office/powerpoint/2010/main" val="716613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a:t>
            </a:r>
            <a:r>
              <a:rPr lang="en-US" baseline="0" dirty="0"/>
              <a:t> BI addresses 3 common business intelligence challenges your organization may face:</a:t>
            </a:r>
            <a:endParaRPr lang="en-US" b="1" baseline="0" dirty="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kern="1200" dirty="0">
                <a:gradFill>
                  <a:gsLst>
                    <a:gs pos="0">
                      <a:srgbClr val="FFFFFF"/>
                    </a:gs>
                    <a:gs pos="100000">
                      <a:srgbClr val="FFFFFF"/>
                    </a:gs>
                  </a:gsLst>
                  <a:lin ang="5400000" scaled="0"/>
                </a:gradFill>
                <a:latin typeface="+mn-lt"/>
                <a:ea typeface="Segoe UI" pitchFamily="34" charset="0"/>
                <a:cs typeface="Segoe UI" pitchFamily="34" charset="0"/>
              </a:rPr>
              <a:t>Getting an end-to-end view off what is happening</a:t>
            </a:r>
            <a:r>
              <a:rPr lang="en-US" sz="1200" b="1" kern="1200" baseline="0" dirty="0">
                <a:gradFill>
                  <a:gsLst>
                    <a:gs pos="0">
                      <a:srgbClr val="FFFFFF"/>
                    </a:gs>
                    <a:gs pos="100000">
                      <a:srgbClr val="FFFFFF"/>
                    </a:gs>
                  </a:gsLst>
                  <a:lin ang="5400000" scaled="0"/>
                </a:gradFill>
                <a:latin typeface="+mn-lt"/>
                <a:ea typeface="Segoe UI" pitchFamily="34" charset="0"/>
                <a:cs typeface="Segoe UI" pitchFamily="34" charset="0"/>
              </a:rPr>
              <a:t> </a:t>
            </a:r>
            <a:r>
              <a:rPr lang="en-US" baseline="0" dirty="0"/>
              <a:t>— because d</a:t>
            </a:r>
            <a:r>
              <a:rPr lang="en-US" sz="1000" kern="1200" dirty="0">
                <a:solidFill>
                  <a:schemeClr val="tx1">
                    <a:lumMod val="75000"/>
                    <a:lumOff val="25000"/>
                  </a:schemeClr>
                </a:solidFill>
                <a:latin typeface="+mn-lt"/>
                <a:ea typeface="Segoe UI" pitchFamily="34" charset="0"/>
                <a:cs typeface="Segoe UI" pitchFamily="34" charset="0"/>
              </a:rPr>
              <a:t>ata is often in disparate locations, </a:t>
            </a:r>
            <a:r>
              <a:rPr lang="en-US" sz="800" kern="1200" dirty="0">
                <a:solidFill>
                  <a:schemeClr val="tx1">
                    <a:lumMod val="75000"/>
                    <a:lumOff val="25000"/>
                  </a:schemeClr>
                </a:solidFill>
                <a:latin typeface="+mn-lt"/>
                <a:ea typeface="Segoe UI" pitchFamily="34" charset="0"/>
                <a:cs typeface="Segoe UI" pitchFamily="34" charset="0"/>
              </a:rPr>
              <a:t>it can be difficult for business </a:t>
            </a:r>
            <a:r>
              <a:rPr lang="en-US" sz="800" kern="1200" baseline="0" dirty="0">
                <a:solidFill>
                  <a:schemeClr val="tx1">
                    <a:lumMod val="75000"/>
                    <a:lumOff val="25000"/>
                  </a:schemeClr>
                </a:solidFill>
                <a:latin typeface="+mn-lt"/>
                <a:ea typeface="Segoe UI" pitchFamily="34" charset="0"/>
                <a:cs typeface="Segoe UI" pitchFamily="34" charset="0"/>
              </a:rPr>
              <a:t>users to </a:t>
            </a:r>
            <a:r>
              <a:rPr lang="en-US" sz="800" kern="1200" dirty="0">
                <a:solidFill>
                  <a:schemeClr val="tx1">
                    <a:lumMod val="75000"/>
                    <a:lumOff val="25000"/>
                  </a:schemeClr>
                </a:solidFill>
                <a:latin typeface="+mn-lt"/>
                <a:ea typeface="Segoe UI" pitchFamily="34" charset="0"/>
                <a:cs typeface="Segoe UI" pitchFamily="34" charset="0"/>
              </a:rPr>
              <a:t>see a complete picture of your business </a:t>
            </a:r>
            <a:endParaRPr lang="en-US" baseline="0" dirty="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baseline="0" dirty="0"/>
              <a:t>Managing multiple data sources </a:t>
            </a:r>
            <a:r>
              <a:rPr lang="en-US" sz="1000" baseline="0" dirty="0"/>
              <a:t>— </a:t>
            </a:r>
            <a:r>
              <a:rPr lang="en-US" sz="1000" kern="1200" dirty="0">
                <a:solidFill>
                  <a:schemeClr val="tx1">
                    <a:lumMod val="75000"/>
                    <a:lumOff val="25000"/>
                  </a:schemeClr>
                </a:solidFill>
                <a:latin typeface="+mn-lt"/>
                <a:ea typeface="Segoe UI" pitchFamily="34" charset="0"/>
                <a:cs typeface="Segoe UI" pitchFamily="34" charset="0"/>
              </a:rPr>
              <a:t>Data residing in SaaS solutions and other external locations can be difficult to manage programmatically, or access and refresh securely</a:t>
            </a:r>
            <a:endParaRPr lang="en-US" baseline="0" dirty="0"/>
          </a:p>
          <a:p>
            <a:pPr marL="228600" indent="-228600">
              <a:buFont typeface="+mj-lt"/>
              <a:buAutoNum type="arabicPeriod"/>
            </a:pPr>
            <a:r>
              <a:rPr lang="en-US" b="1" baseline="0" dirty="0"/>
              <a:t>Making the right data available to the right users at the right time</a:t>
            </a:r>
          </a:p>
          <a:p>
            <a:pPr marL="628650" lvl="1" indent="-171450" defTabSz="932472" fontAlgn="base">
              <a:lnSpc>
                <a:spcPct val="90000"/>
              </a:lnSpc>
              <a:spcBef>
                <a:spcPct val="0"/>
              </a:spcBef>
              <a:spcAft>
                <a:spcPct val="0"/>
              </a:spcAft>
              <a:buFont typeface="Arial" panose="020B0604020202020204" pitchFamily="34" charset="0"/>
              <a:buChar char="•"/>
            </a:pPr>
            <a:r>
              <a:rPr lang="en-US" sz="1200" kern="1200" dirty="0">
                <a:solidFill>
                  <a:schemeClr val="tx1">
                    <a:lumMod val="75000"/>
                    <a:lumOff val="25000"/>
                  </a:schemeClr>
                </a:solidFill>
                <a:latin typeface="+mn-lt"/>
                <a:ea typeface="Segoe UI" pitchFamily="34" charset="0"/>
                <a:cs typeface="Segoe UI" pitchFamily="34" charset="0"/>
              </a:rPr>
              <a:t>Mobile business users need the latest operational data at their fingertips, no matter where they are or what device they’re using</a:t>
            </a:r>
          </a:p>
          <a:p>
            <a:pPr marL="628650" lvl="1" indent="-171450" defTabSz="932472" fontAlgn="base">
              <a:lnSpc>
                <a:spcPct val="90000"/>
              </a:lnSpc>
              <a:spcBef>
                <a:spcPct val="0"/>
              </a:spcBef>
              <a:spcAft>
                <a:spcPct val="0"/>
              </a:spcAft>
              <a:buFont typeface="Arial" panose="020B0604020202020204" pitchFamily="34" charset="0"/>
              <a:buChar char="•"/>
            </a:pPr>
            <a:r>
              <a:rPr lang="en-US" sz="1200" kern="1200" dirty="0">
                <a:solidFill>
                  <a:schemeClr val="tx1">
                    <a:lumMod val="75000"/>
                    <a:lumOff val="25000"/>
                  </a:schemeClr>
                </a:solidFill>
                <a:latin typeface="+mn-lt"/>
                <a:ea typeface="Segoe UI" pitchFamily="34" charset="0"/>
                <a:cs typeface="Segoe UI" pitchFamily="34" charset="0"/>
              </a:rPr>
              <a:t>Different roles have different needs and access levels, so a one-size-fits all solution doesn’t work</a:t>
            </a:r>
          </a:p>
          <a:p>
            <a:endParaRPr lang="en-US" dirty="0"/>
          </a:p>
        </p:txBody>
      </p:sp>
      <p:sp>
        <p:nvSpPr>
          <p:cNvPr id="4" name="Slide Number Placeholder 3"/>
          <p:cNvSpPr>
            <a:spLocks noGrp="1"/>
          </p:cNvSpPr>
          <p:nvPr>
            <p:ph type="sldNum" sz="quarter" idx="10"/>
          </p:nvPr>
        </p:nvSpPr>
        <p:spPr/>
        <p:txBody>
          <a:bodyPr/>
          <a:lstStyle/>
          <a:p>
            <a:fld id="{13329DEA-6433-4493-B9C4-3E0AC755FE5D}" type="slidenum">
              <a:rPr lang="en-US" smtClean="0"/>
              <a:t>8</a:t>
            </a:fld>
            <a:endParaRPr lang="en-US" dirty="0"/>
          </a:p>
        </p:txBody>
      </p:sp>
    </p:spTree>
    <p:extLst>
      <p:ext uri="{BB962C8B-B14F-4D97-AF65-F5344CB8AC3E}">
        <p14:creationId xmlns:p14="http://schemas.microsoft.com/office/powerpoint/2010/main" val="3427645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b="1" dirty="0">
                <a:gradFill>
                  <a:gsLst>
                    <a:gs pos="1250">
                      <a:srgbClr val="000000"/>
                    </a:gs>
                    <a:gs pos="99000">
                      <a:srgbClr val="000000"/>
                    </a:gs>
                  </a:gsLst>
                  <a:lin ang="5400000" scaled="0"/>
                </a:gradFill>
                <a:latin typeface="+mj-lt"/>
              </a:rPr>
              <a:t>Key message:</a:t>
            </a:r>
          </a:p>
          <a:p>
            <a:r>
              <a:rPr lang="en-US" sz="1200" kern="1200" dirty="0">
                <a:solidFill>
                  <a:schemeClr val="tx1"/>
                </a:solidFill>
                <a:effectLst/>
                <a:latin typeface="+mn-lt"/>
                <a:ea typeface="+mn-ea"/>
                <a:cs typeface="+mn-cs"/>
              </a:rPr>
              <a:t>Power BI is a business analytics service. With Power BI you can now see all of your data through a single pane of glass. Live Power BI dashboards and reports show visualizations and KPIs from data residing both on-premises and in the cloud, providing a consolidated view across your business regardless of where your data lives.</a:t>
            </a:r>
          </a:p>
          <a:p>
            <a:pPr marL="0" marR="0" indent="0" algn="l" defTabSz="914367" rtl="0" eaLnBrk="1" fontAlgn="auto" latinLnBrk="0" hangingPunct="1">
              <a:lnSpc>
                <a:spcPct val="100000"/>
              </a:lnSpc>
              <a:spcBef>
                <a:spcPts val="0"/>
              </a:spcBef>
              <a:spcAft>
                <a:spcPts val="0"/>
              </a:spcAft>
              <a:buClrTx/>
              <a:buSzTx/>
              <a:buFontTx/>
              <a:buNone/>
              <a:tabLst/>
              <a:defRPr/>
            </a:pPr>
            <a:endParaRPr lang="en-US" sz="3200" dirty="0">
              <a:gradFill>
                <a:gsLst>
                  <a:gs pos="1250">
                    <a:srgbClr val="000000"/>
                  </a:gs>
                  <a:gs pos="99000">
                    <a:srgbClr val="000000"/>
                  </a:gs>
                </a:gsLst>
                <a:lin ang="5400000" scaled="0"/>
              </a:gradFill>
              <a:latin typeface="+mj-lt"/>
            </a:endParaRPr>
          </a:p>
          <a:p>
            <a:pPr marL="0" marR="0" indent="0" algn="l" defTabSz="914367" rtl="0" eaLnBrk="1" fontAlgn="auto" latinLnBrk="0" hangingPunct="1">
              <a:lnSpc>
                <a:spcPct val="100000"/>
              </a:lnSpc>
              <a:spcBef>
                <a:spcPts val="0"/>
              </a:spcBef>
              <a:spcAft>
                <a:spcPts val="0"/>
              </a:spcAft>
              <a:buClrTx/>
              <a:buSzTx/>
              <a:buFontTx/>
              <a:buNone/>
              <a:tabLst/>
              <a:defRPr/>
            </a:pPr>
            <a:r>
              <a:rPr lang="en-US" sz="3200" b="1" dirty="0">
                <a:gradFill>
                  <a:gsLst>
                    <a:gs pos="1250">
                      <a:srgbClr val="000000"/>
                    </a:gs>
                    <a:gs pos="99000">
                      <a:srgbClr val="000000"/>
                    </a:gs>
                  </a:gsLst>
                  <a:lin ang="5400000" scaled="0"/>
                </a:gradFill>
                <a:latin typeface="+mj-lt"/>
              </a:rPr>
              <a:t>Talking points:</a:t>
            </a:r>
            <a:endParaRPr lang="en-US" sz="3200" b="1" dirty="0">
              <a:gradFill>
                <a:gsLst>
                  <a:gs pos="1250">
                    <a:srgbClr val="000000"/>
                  </a:gs>
                  <a:gs pos="99000">
                    <a:srgbClr val="000000"/>
                  </a:gs>
                </a:gsLst>
                <a:lin ang="5400000" scaled="0"/>
              </a:gradFill>
            </a:endParaRPr>
          </a:p>
          <a:p>
            <a:pPr defTabSz="914367"/>
            <a:r>
              <a:rPr lang="en-US" dirty="0">
                <a:gradFill>
                  <a:gsLst>
                    <a:gs pos="1250">
                      <a:srgbClr val="000000"/>
                    </a:gs>
                    <a:gs pos="99000">
                      <a:srgbClr val="000000"/>
                    </a:gs>
                  </a:gsLst>
                  <a:lin ang="5400000" scaled="0"/>
                </a:gradFill>
                <a:latin typeface="+mj-lt"/>
              </a:rPr>
              <a:t>This</a:t>
            </a:r>
            <a:r>
              <a:rPr lang="en-US" baseline="0" dirty="0">
                <a:gradFill>
                  <a:gsLst>
                    <a:gs pos="1250">
                      <a:srgbClr val="000000"/>
                    </a:gs>
                    <a:gs pos="99000">
                      <a:srgbClr val="000000"/>
                    </a:gs>
                  </a:gsLst>
                  <a:lin ang="5400000" scaled="0"/>
                </a:gradFill>
                <a:latin typeface="+mj-lt"/>
              </a:rPr>
              <a:t> is Power BI in a nutshell and the overall benefits to your business. We will look at what this means for the </a:t>
            </a:r>
            <a:r>
              <a:rPr lang="en-US" dirty="0">
                <a:gradFill>
                  <a:gsLst>
                    <a:gs pos="1250">
                      <a:srgbClr val="000000"/>
                    </a:gs>
                    <a:gs pos="99000">
                      <a:srgbClr val="000000"/>
                    </a:gs>
                  </a:gsLst>
                  <a:lin ang="5400000" scaled="0"/>
                </a:gradFill>
                <a:latin typeface="+mj-lt"/>
              </a:rPr>
              <a:t>IT Pro and</a:t>
            </a:r>
            <a:r>
              <a:rPr lang="en-US" baseline="0" dirty="0">
                <a:gradFill>
                  <a:gsLst>
                    <a:gs pos="1250">
                      <a:srgbClr val="000000"/>
                    </a:gs>
                    <a:gs pos="99000">
                      <a:srgbClr val="000000"/>
                    </a:gs>
                  </a:gsLst>
                  <a:lin ang="5400000" scaled="0"/>
                </a:gradFill>
                <a:latin typeface="+mj-lt"/>
              </a:rPr>
              <a:t> the key benefits for IT on the next slide</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34A55B-0232-4B2A-8DB0-D59B999B87D7}" type="datetime1">
              <a:rPr lang="en-US" smtClean="0">
                <a:solidFill>
                  <a:prstClr val="black"/>
                </a:solidFill>
              </a:rPr>
              <a:pPr/>
              <a:t>6/4/2018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3946715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latin typeface="+mn-lt"/>
                <a:ea typeface="+mn-ea"/>
                <a:cs typeface="+mn-cs"/>
              </a:rPr>
              <a:t>Key message:</a:t>
            </a:r>
          </a:p>
          <a:p>
            <a:r>
              <a:rPr lang="en-US" sz="1200" b="0" kern="1200" dirty="0">
                <a:solidFill>
                  <a:schemeClr val="tx1"/>
                </a:solidFill>
                <a:latin typeface="+mn-lt"/>
                <a:ea typeface="+mn-ea"/>
                <a:cs typeface="+mn-cs"/>
              </a:rPr>
              <a:t>There are several capabilities</a:t>
            </a:r>
            <a:r>
              <a:rPr lang="en-US" sz="1200" b="0" kern="1200" baseline="0" dirty="0">
                <a:solidFill>
                  <a:schemeClr val="tx1"/>
                </a:solidFill>
                <a:latin typeface="+mn-lt"/>
                <a:ea typeface="+mn-ea"/>
                <a:cs typeface="+mn-cs"/>
              </a:rPr>
              <a:t> that differentiate Power BI from other offerings in the market.</a:t>
            </a:r>
          </a:p>
          <a:p>
            <a:endParaRPr lang="en-US" sz="1200" b="0"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Talking points:</a:t>
            </a:r>
            <a:endParaRPr lang="en-US" sz="1200" b="1" kern="1200" dirty="0">
              <a:solidFill>
                <a:schemeClr val="tx1"/>
              </a:solidFill>
              <a:latin typeface="+mn-lt"/>
              <a:ea typeface="+mn-ea"/>
              <a:cs typeface="+mn-cs"/>
            </a:endParaRPr>
          </a:p>
          <a:p>
            <a:pPr marL="0" marR="0" indent="0" algn="l" defTabSz="914367" rtl="0" eaLnBrk="1" fontAlgn="auto" latinLnBrk="0" hangingPunct="1">
              <a:lnSpc>
                <a:spcPct val="100000"/>
              </a:lnSpc>
              <a:spcBef>
                <a:spcPts val="0"/>
              </a:spcBef>
              <a:spcAft>
                <a:spcPts val="0"/>
              </a:spcAft>
              <a:buClrTx/>
              <a:buSzTx/>
              <a:buFontTx/>
              <a:buNone/>
              <a:tabLst/>
              <a:defRPr/>
            </a:pPr>
            <a:r>
              <a:rPr lang="en-US" sz="1200" kern="1200" dirty="0">
                <a:gradFill>
                  <a:gsLst>
                    <a:gs pos="1250">
                      <a:srgbClr val="000000"/>
                    </a:gs>
                    <a:gs pos="99000">
                      <a:srgbClr val="000000"/>
                    </a:gs>
                  </a:gsLst>
                  <a:lin ang="5400000" scaled="0"/>
                </a:gradFill>
                <a:latin typeface="+mn-lt"/>
                <a:ea typeface="+mn-ea"/>
                <a:cs typeface="+mn-cs"/>
              </a:rPr>
              <a:t>Power BI is a cloud-based analytics service that provides faster time to insight. It is used for visualizing, exploring and extracting insights from data. It brings together data from diverse sources to deliver rich, comprehensive views of business operations. </a:t>
            </a:r>
            <a:endParaRPr lang="en-US" sz="3200" dirty="0">
              <a:gradFill>
                <a:gsLst>
                  <a:gs pos="1250">
                    <a:srgbClr val="000000"/>
                  </a:gs>
                  <a:gs pos="99000">
                    <a:srgbClr val="000000"/>
                  </a:gs>
                </a:gsLst>
                <a:lin ang="5400000" scaled="0"/>
              </a:gradFill>
            </a:endParaRPr>
          </a:p>
          <a:p>
            <a:pPr defTabSz="914367"/>
            <a:r>
              <a:rPr lang="en-US" sz="1200" kern="1200" dirty="0">
                <a:gradFill>
                  <a:gsLst>
                    <a:gs pos="1250">
                      <a:srgbClr val="000000"/>
                    </a:gs>
                    <a:gs pos="99000">
                      <a:srgbClr val="000000"/>
                    </a:gs>
                  </a:gsLst>
                  <a:lin ang="5400000" scaled="0"/>
                </a:gradFill>
                <a:latin typeface="+mn-lt"/>
                <a:ea typeface="+mn-ea"/>
                <a:cs typeface="+mn-cs"/>
              </a:rPr>
              <a:t>What that means is, with Power BI, you can see all of your data through a single pane of glass, and create an analytics environment in minutes to monitor data and share reports. Live dashboards and reports show visualizations and KPIs from data that reside both on-premises and in the cloud, providing a consolidated view across your business regardless of where your data lives. </a:t>
            </a:r>
            <a:endParaRPr lang="en-US" sz="3200" kern="1200" baseline="0" dirty="0">
              <a:solidFill>
                <a:schemeClr val="tx1"/>
              </a:solidFill>
              <a:latin typeface="Segoe UI Light" pitchFamily="34" charset="0"/>
              <a:ea typeface="+mn-ea"/>
              <a:cs typeface="+mn-cs"/>
            </a:endParaRPr>
          </a:p>
          <a:p>
            <a:endParaRPr lang="en-US" sz="3200" kern="1200" baseline="0" dirty="0">
              <a:solidFill>
                <a:schemeClr val="tx1"/>
              </a:solidFill>
              <a:latin typeface="Segoe UI Light" pitchFamily="34" charset="0"/>
              <a:ea typeface="+mn-ea"/>
              <a:cs typeface="+mn-cs"/>
            </a:endParaRPr>
          </a:p>
          <a:p>
            <a:r>
              <a:rPr lang="en-US" sz="1200" b="1" kern="1200" dirty="0">
                <a:solidFill>
                  <a:schemeClr val="tx1"/>
                </a:solidFill>
                <a:latin typeface="+mn-lt"/>
                <a:ea typeface="+mn-ea"/>
                <a:cs typeface="+mn-cs"/>
              </a:rPr>
              <a:t>There are several capabilities</a:t>
            </a:r>
            <a:r>
              <a:rPr lang="en-US" sz="1200" b="1" kern="1200" baseline="0" dirty="0">
                <a:solidFill>
                  <a:schemeClr val="tx1"/>
                </a:solidFill>
                <a:latin typeface="+mn-lt"/>
                <a:ea typeface="+mn-ea"/>
                <a:cs typeface="+mn-cs"/>
              </a:rPr>
              <a:t> that are unique to Power BI – these include: </a:t>
            </a:r>
            <a:endParaRPr lang="en-US" sz="3200" b="1" kern="1200" dirty="0">
              <a:solidFill>
                <a:schemeClr val="tx1"/>
              </a:solidFill>
              <a:latin typeface="Segoe UI Light" pitchFamily="34" charset="0"/>
              <a:ea typeface="+mn-ea"/>
              <a:cs typeface="+mn-cs"/>
            </a:endParaRPr>
          </a:p>
          <a:p>
            <a:pPr marL="457200" indent="-457200">
              <a:buFont typeface="Arial" panose="020B0604020202020204" pitchFamily="34" charset="0"/>
              <a:buChar char="•"/>
            </a:pPr>
            <a:r>
              <a:rPr lang="en-US" sz="1200" kern="1200" dirty="0">
                <a:solidFill>
                  <a:schemeClr val="tx1"/>
                </a:solidFill>
                <a:latin typeface="+mn-lt"/>
                <a:ea typeface="+mn-ea"/>
                <a:cs typeface="+mn-cs"/>
              </a:rPr>
              <a:t>Pre-built dashboards and reports for popular SaaS solutions such as </a:t>
            </a:r>
            <a:r>
              <a:rPr lang="en-US" sz="1200" kern="1200" dirty="0" err="1">
                <a:solidFill>
                  <a:schemeClr val="tx1"/>
                </a:solidFill>
                <a:latin typeface="+mn-lt"/>
                <a:ea typeface="+mn-ea"/>
                <a:cs typeface="+mn-cs"/>
              </a:rPr>
              <a:t>Marketo</a:t>
            </a:r>
            <a:r>
              <a:rPr lang="en-US" sz="1200" kern="1200" dirty="0">
                <a:solidFill>
                  <a:schemeClr val="tx1"/>
                </a:solidFill>
                <a:latin typeface="+mn-lt"/>
                <a:ea typeface="+mn-ea"/>
                <a:cs typeface="+mn-cs"/>
              </a:rPr>
              <a:t>, Salesforce, GitHub, </a:t>
            </a:r>
            <a:r>
              <a:rPr lang="en-US" sz="1200" kern="1200" dirty="0" err="1">
                <a:solidFill>
                  <a:schemeClr val="tx1"/>
                </a:solidFill>
                <a:latin typeface="+mn-lt"/>
                <a:ea typeface="+mn-ea"/>
                <a:cs typeface="+mn-cs"/>
              </a:rPr>
              <a:t>ZenDesk</a:t>
            </a:r>
            <a:r>
              <a:rPr lang="en-US" sz="1200" kern="1200" dirty="0">
                <a:solidFill>
                  <a:schemeClr val="tx1"/>
                </a:solidFill>
                <a:latin typeface="+mn-lt"/>
                <a:ea typeface="+mn-ea"/>
                <a:cs typeface="+mn-cs"/>
              </a:rPr>
              <a:t>, Dynamics CRM, and many others</a:t>
            </a:r>
            <a:endParaRPr lang="en-US" sz="3200" kern="1200" dirty="0">
              <a:solidFill>
                <a:schemeClr val="tx1"/>
              </a:solidFill>
              <a:latin typeface="Segoe UI Light" pitchFamily="34" charset="0"/>
              <a:ea typeface="+mn-ea"/>
              <a:cs typeface="+mn-cs"/>
            </a:endParaRPr>
          </a:p>
          <a:p>
            <a:pPr marL="457200" indent="-457200">
              <a:buFont typeface="Arial" panose="020B0604020202020204" pitchFamily="34" charset="0"/>
              <a:buChar char="•"/>
            </a:pPr>
            <a:r>
              <a:rPr lang="en-US" sz="1200" kern="1200" dirty="0">
                <a:solidFill>
                  <a:schemeClr val="tx1"/>
                </a:solidFill>
                <a:latin typeface="+mn-lt"/>
                <a:ea typeface="+mn-ea"/>
                <a:cs typeface="+mn-cs"/>
              </a:rPr>
              <a:t>Dashboard</a:t>
            </a:r>
            <a:r>
              <a:rPr lang="en-US" sz="1200" kern="1200" baseline="0" dirty="0">
                <a:solidFill>
                  <a:schemeClr val="tx1"/>
                </a:solidFill>
                <a:latin typeface="+mn-lt"/>
                <a:ea typeface="+mn-ea"/>
                <a:cs typeface="+mn-cs"/>
              </a:rPr>
              <a:t>s and visualizations that </a:t>
            </a:r>
            <a:r>
              <a:rPr lang="en-US" sz="1200" kern="1200" dirty="0">
                <a:solidFill>
                  <a:schemeClr val="tx1"/>
                </a:solidFill>
                <a:latin typeface="+mn-lt"/>
                <a:ea typeface="+mn-ea"/>
                <a:cs typeface="+mn-cs"/>
              </a:rPr>
              <a:t>support real-time</a:t>
            </a:r>
            <a:r>
              <a:rPr lang="en-US" sz="1200" kern="1200" baseline="0" dirty="0">
                <a:solidFill>
                  <a:schemeClr val="tx1"/>
                </a:solidFill>
                <a:latin typeface="+mn-lt"/>
                <a:ea typeface="+mn-ea"/>
                <a:cs typeface="+mn-cs"/>
              </a:rPr>
              <a:t> updates</a:t>
            </a:r>
            <a:endParaRPr lang="en-US" sz="3200" kern="1200" dirty="0">
              <a:solidFill>
                <a:schemeClr val="tx1"/>
              </a:solidFill>
              <a:latin typeface="Segoe UI Light" pitchFamily="34" charset="0"/>
              <a:ea typeface="+mn-ea"/>
              <a:cs typeface="+mn-cs"/>
            </a:endParaRPr>
          </a:p>
          <a:p>
            <a:pPr marL="457200" marR="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mn-cs"/>
              </a:rPr>
              <a:t>Secure, live connection to on-premises data sources to drive insight across the</a:t>
            </a:r>
            <a:r>
              <a:rPr lang="en-US" sz="1200" kern="1200" baseline="0" dirty="0">
                <a:solidFill>
                  <a:schemeClr val="tx1"/>
                </a:solidFill>
                <a:latin typeface="+mn-lt"/>
                <a:ea typeface="+mn-ea"/>
                <a:cs typeface="+mn-cs"/>
              </a:rPr>
              <a:t> entire range of organizational information (Analysis Services, Azure S</a:t>
            </a:r>
            <a:r>
              <a:rPr lang="en-US" sz="3200" kern="1200" dirty="0">
                <a:ln w="3175">
                  <a:noFill/>
                </a:ln>
                <a:gradFill>
                  <a:gsLst>
                    <a:gs pos="1250">
                      <a:schemeClr val="tx2"/>
                    </a:gs>
                    <a:gs pos="99000">
                      <a:schemeClr val="tx2"/>
                    </a:gs>
                  </a:gsLst>
                  <a:lin ang="5400000" scaled="0"/>
                </a:gradFill>
                <a:latin typeface="+mn-lt"/>
                <a:ea typeface="+mn-ea"/>
                <a:cs typeface="+mn-cs"/>
              </a:rPr>
              <a:t>QL Database, SQL Database Auditing,</a:t>
            </a:r>
            <a:r>
              <a:rPr lang="en-US" sz="3200" kern="1200" baseline="0" dirty="0">
                <a:ln w="3175">
                  <a:noFill/>
                </a:ln>
                <a:gradFill>
                  <a:gsLst>
                    <a:gs pos="1250">
                      <a:schemeClr val="tx2"/>
                    </a:gs>
                    <a:gs pos="99000">
                      <a:schemeClr val="tx2"/>
                    </a:gs>
                  </a:gsLst>
                  <a:lin ang="5400000" scaled="0"/>
                </a:gradFill>
                <a:latin typeface="+mn-lt"/>
                <a:ea typeface="+mn-ea"/>
                <a:cs typeface="+mn-cs"/>
              </a:rPr>
              <a:t> Azure SQL Data Warehouse)</a:t>
            </a:r>
          </a:p>
          <a:p>
            <a:pPr marL="457200" marR="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kern="1200" dirty="0">
                <a:ln w="3175">
                  <a:noFill/>
                </a:ln>
                <a:gradFill>
                  <a:gsLst>
                    <a:gs pos="1250">
                      <a:schemeClr val="tx2"/>
                    </a:gs>
                    <a:gs pos="99000">
                      <a:schemeClr val="tx2"/>
                    </a:gs>
                  </a:gsLst>
                  <a:lin ang="5400000" scaled="0"/>
                </a:gradFill>
                <a:latin typeface="+mn-lt"/>
                <a:ea typeface="+mn-ea"/>
                <a:cs typeface="+mn-cs"/>
              </a:rPr>
              <a:t>Automated scheduled refresh to keep your Power BI data in sync with on premises data sources</a:t>
            </a:r>
            <a:endParaRPr lang="en-US" sz="3200" kern="1200" baseline="0" dirty="0">
              <a:solidFill>
                <a:schemeClr val="tx1"/>
              </a:solidFill>
              <a:latin typeface="Segoe UI Light" pitchFamily="34" charset="0"/>
              <a:ea typeface="+mn-ea"/>
              <a:cs typeface="+mn-cs"/>
            </a:endParaRPr>
          </a:p>
          <a:p>
            <a:pPr marL="457200" indent="-457200">
              <a:buFont typeface="Arial" panose="020B0604020202020204" pitchFamily="34" charset="0"/>
              <a:buChar char="•"/>
            </a:pPr>
            <a:r>
              <a:rPr lang="en-US" sz="1200" kern="1200" dirty="0">
                <a:solidFill>
                  <a:schemeClr val="tx1"/>
                </a:solidFill>
                <a:latin typeface="+mn-lt"/>
                <a:ea typeface="+mn-ea"/>
                <a:cs typeface="+mn-cs"/>
              </a:rPr>
              <a:t>Native mobile applications for keeping users</a:t>
            </a:r>
            <a:r>
              <a:rPr lang="en-US" sz="1200" kern="1200" baseline="0" dirty="0">
                <a:solidFill>
                  <a:schemeClr val="tx1"/>
                </a:solidFill>
                <a:latin typeface="+mn-lt"/>
                <a:ea typeface="+mn-ea"/>
                <a:cs typeface="+mn-cs"/>
              </a:rPr>
              <a:t> connected on the go</a:t>
            </a:r>
            <a:endParaRPr lang="en-US" sz="3200" kern="1200" dirty="0">
              <a:solidFill>
                <a:schemeClr val="tx1"/>
              </a:solidFill>
              <a:latin typeface="Segoe UI Light" pitchFamily="34" charset="0"/>
              <a:ea typeface="+mn-ea"/>
              <a:cs typeface="+mn-cs"/>
            </a:endParaRPr>
          </a:p>
          <a:p>
            <a:pPr marL="457200" indent="-457200">
              <a:buFont typeface="Arial" panose="020B0604020202020204" pitchFamily="34" charset="0"/>
              <a:buChar char="•"/>
            </a:pPr>
            <a:r>
              <a:rPr lang="en-US" sz="1200" kern="1200" dirty="0">
                <a:solidFill>
                  <a:schemeClr val="tx1"/>
                </a:solidFill>
                <a:latin typeface="+mn-lt"/>
                <a:ea typeface="+mn-ea"/>
                <a:cs typeface="+mn-cs"/>
              </a:rPr>
              <a:t>Easy integration with other Microsoft offerings,</a:t>
            </a:r>
            <a:r>
              <a:rPr lang="en-US" sz="1200" kern="1200" baseline="0" dirty="0">
                <a:solidFill>
                  <a:schemeClr val="tx1"/>
                </a:solidFill>
                <a:latin typeface="+mn-lt"/>
                <a:ea typeface="+mn-ea"/>
                <a:cs typeface="+mn-cs"/>
              </a:rPr>
              <a:t> </a:t>
            </a:r>
            <a:r>
              <a:rPr lang="en-US" sz="1200" kern="1200" dirty="0">
                <a:solidFill>
                  <a:schemeClr val="tx1"/>
                </a:solidFill>
                <a:latin typeface="+mn-lt"/>
                <a:ea typeface="+mn-ea"/>
                <a:cs typeface="+mn-cs"/>
              </a:rPr>
              <a:t>from Excel to Azure services</a:t>
            </a:r>
            <a:endParaRPr lang="en-US" sz="3200" kern="1200" dirty="0">
              <a:solidFill>
                <a:schemeClr val="tx1"/>
              </a:solidFill>
              <a:latin typeface="Segoe UI Light" pitchFamily="34" charset="0"/>
              <a:ea typeface="+mn-ea"/>
              <a:cs typeface="+mn-cs"/>
            </a:endParaRPr>
          </a:p>
          <a:p>
            <a:pPr marL="457200" indent="-457200">
              <a:buFont typeface="Arial" panose="020B0604020202020204" pitchFamily="34" charset="0"/>
              <a:buChar char="•"/>
            </a:pPr>
            <a:r>
              <a:rPr lang="en-US" sz="1200" kern="1200" dirty="0">
                <a:solidFill>
                  <a:schemeClr val="tx1"/>
                </a:solidFill>
                <a:latin typeface="+mn-lt"/>
                <a:ea typeface="+mn-ea"/>
                <a:cs typeface="+mn-cs"/>
              </a:rPr>
              <a:t>Intuitive data exploration,</a:t>
            </a:r>
            <a:r>
              <a:rPr lang="en-US" sz="1200" kern="1200" baseline="0" dirty="0">
                <a:solidFill>
                  <a:schemeClr val="tx1"/>
                </a:solidFill>
                <a:latin typeface="+mn-lt"/>
                <a:ea typeface="+mn-ea"/>
                <a:cs typeface="+mn-cs"/>
              </a:rPr>
              <a:t> which enables users to ask questions of their data in </a:t>
            </a:r>
            <a:r>
              <a:rPr lang="en-US" sz="1200" kern="1200" dirty="0">
                <a:solidFill>
                  <a:schemeClr val="tx1"/>
                </a:solidFill>
                <a:latin typeface="+mn-lt"/>
                <a:ea typeface="+mn-ea"/>
                <a:cs typeface="+mn-cs"/>
              </a:rPr>
              <a:t>plain English</a:t>
            </a:r>
            <a:endParaRPr lang="en-US" sz="3200" kern="1200" dirty="0">
              <a:solidFill>
                <a:schemeClr val="tx1"/>
              </a:solidFill>
              <a:latin typeface="Segoe UI Light" pitchFamily="34" charset="0"/>
              <a:ea typeface="+mn-ea"/>
              <a:cs typeface="+mn-cs"/>
            </a:endParaRPr>
          </a:p>
          <a:p>
            <a:endParaRPr lang="en-US" sz="3200" dirty="0"/>
          </a:p>
          <a:p>
            <a:pPr defTabSz="914367"/>
            <a:r>
              <a:rPr lang="en-US" sz="1200" kern="1200" dirty="0">
                <a:solidFill>
                  <a:srgbClr val="FFFFFF"/>
                </a:solidFill>
                <a:latin typeface="+mn-lt"/>
                <a:ea typeface="+mn-ea"/>
                <a:cs typeface="+mn-cs"/>
              </a:rPr>
              <a:t>To summarize, Power BI is a SaaS offering that enables anyone to easily connect to their data, create live operational dashboards and explore data via interactive visualizations</a:t>
            </a:r>
            <a:endParaRPr lang="en-US" dirty="0"/>
          </a:p>
        </p:txBody>
      </p:sp>
      <p:sp>
        <p:nvSpPr>
          <p:cNvPr id="4" name="Slide Number Placeholder 3"/>
          <p:cNvSpPr>
            <a:spLocks noGrp="1"/>
          </p:cNvSpPr>
          <p:nvPr>
            <p:ph type="sldNum" sz="quarter" idx="10"/>
          </p:nvPr>
        </p:nvSpPr>
        <p:spPr/>
        <p:txBody>
          <a:bodyPr/>
          <a:lstStyle/>
          <a:p>
            <a:fld id="{13329DEA-6433-4493-B9C4-3E0AC755FE5D}"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29773593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8053D53A-D97A-4310-9CD7-BB7524C9FA1F}" type="datetimeFigureOut">
              <a:rPr lang="en-GB" smtClean="0"/>
              <a:t>04/06/2018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35D789C-37A9-452B-A04E-5CB96B71DBA4}" type="slidenum">
              <a:rPr lang="en-GB" smtClean="0"/>
              <a:t>‹#›</a:t>
            </a:fld>
            <a:endParaRPr lang="en-GB"/>
          </a:p>
        </p:txBody>
      </p:sp>
    </p:spTree>
    <p:extLst>
      <p:ext uri="{BB962C8B-B14F-4D97-AF65-F5344CB8AC3E}">
        <p14:creationId xmlns:p14="http://schemas.microsoft.com/office/powerpoint/2010/main" val="299352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053D53A-D97A-4310-9CD7-BB7524C9FA1F}" type="datetimeFigureOut">
              <a:rPr lang="en-GB" smtClean="0"/>
              <a:t>04/06/2018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35D789C-37A9-452B-A04E-5CB96B71DBA4}" type="slidenum">
              <a:rPr lang="en-GB" smtClean="0"/>
              <a:t>‹#›</a:t>
            </a:fld>
            <a:endParaRPr lang="en-GB"/>
          </a:p>
        </p:txBody>
      </p:sp>
    </p:spTree>
    <p:extLst>
      <p:ext uri="{BB962C8B-B14F-4D97-AF65-F5344CB8AC3E}">
        <p14:creationId xmlns:p14="http://schemas.microsoft.com/office/powerpoint/2010/main" val="18540714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053D53A-D97A-4310-9CD7-BB7524C9FA1F}" type="datetimeFigureOut">
              <a:rPr lang="en-GB" smtClean="0"/>
              <a:t>04/06/2018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35D789C-37A9-452B-A04E-5CB96B71DBA4}" type="slidenum">
              <a:rPr lang="en-GB" smtClean="0"/>
              <a:t>‹#›</a:t>
            </a:fld>
            <a:endParaRPr lang="en-GB"/>
          </a:p>
        </p:txBody>
      </p:sp>
    </p:spTree>
    <p:extLst>
      <p:ext uri="{BB962C8B-B14F-4D97-AF65-F5344CB8AC3E}">
        <p14:creationId xmlns:p14="http://schemas.microsoft.com/office/powerpoint/2010/main" val="41098198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60000"/>
            <a:ext cx="11655840" cy="720000"/>
          </a:xfrm>
        </p:spPr>
        <p:txBody>
          <a:bodyPr lIns="180000"/>
          <a:lstStyle>
            <a:lvl1pPr>
              <a:defRPr/>
            </a:lvl1pPr>
          </a:lstStyle>
          <a:p>
            <a:r>
              <a:rPr lang="en-US" dirty="0"/>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dirty="0"/>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a:lvl2pPr>
          </a:lstStyle>
          <a:p>
            <a:pPr lvl="0"/>
            <a:r>
              <a:rPr lang="en-US" dirty="0"/>
              <a:t>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1542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975386" y="289511"/>
            <a:ext cx="9108056" cy="1503593"/>
          </a:xfrm>
        </p:spPr>
        <p:txBody>
          <a:bodyPr/>
          <a:lstStyle>
            <a:lvl1pPr>
              <a:defRPr baseline="0"/>
            </a:lvl1pPr>
          </a:lstStyle>
          <a:p>
            <a:r>
              <a:rPr lang="en-US" dirty="0"/>
              <a:t>Click to edit Master title style: second line</a:t>
            </a:r>
          </a:p>
        </p:txBody>
      </p:sp>
      <p:sp>
        <p:nvSpPr>
          <p:cNvPr id="7" name="Text Placeholder 5"/>
          <p:cNvSpPr>
            <a:spLocks noGrp="1"/>
          </p:cNvSpPr>
          <p:nvPr>
            <p:ph type="body" sz="quarter" idx="10"/>
          </p:nvPr>
        </p:nvSpPr>
        <p:spPr>
          <a:xfrm>
            <a:off x="2974849" y="1897702"/>
            <a:ext cx="9106244" cy="4632407"/>
          </a:xfrm>
        </p:spPr>
        <p:txBody>
          <a:bodyPr/>
          <a:lstStyle>
            <a:lvl1pPr marL="182845" indent="-182845">
              <a:buFont typeface="Arial" panose="020B0604020202020204" pitchFamily="34" charset="0"/>
              <a:buChar char="•"/>
              <a:defRPr>
                <a:gradFill>
                  <a:gsLst>
                    <a:gs pos="1250">
                      <a:schemeClr val="tx2"/>
                    </a:gs>
                    <a:gs pos="99000">
                      <a:schemeClr val="tx2"/>
                    </a:gs>
                  </a:gsLst>
                  <a:lin ang="5400000" scaled="0"/>
                </a:gradFill>
                <a:latin typeface="+mj-lt"/>
              </a:defRPr>
            </a:lvl1pPr>
            <a:lvl2pPr marL="365690" indent="-182845">
              <a:buFont typeface="Arial" panose="020B0604020202020204" pitchFamily="34" charset="0"/>
              <a:buChar char="•"/>
              <a:defRPr sz="2400">
                <a:latin typeface="+mj-lt"/>
              </a:defRPr>
            </a:lvl2pPr>
            <a:lvl3pPr marL="548535" indent="-182845">
              <a:buFont typeface="Arial" panose="020B0604020202020204" pitchFamily="34" charset="0"/>
              <a:buChar char="•"/>
              <a:defRPr sz="2000">
                <a:latin typeface="+mj-lt"/>
              </a:defRPr>
            </a:lvl3pPr>
            <a:lvl4pPr marL="733802" indent="-285695">
              <a:buFont typeface="Arial" panose="020B0604020202020204" pitchFamily="34" charset="0"/>
              <a:buChar char="•"/>
              <a:defRPr/>
            </a:lvl4pPr>
            <a:lvl5pPr marL="957856" indent="-285695">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2171118" y="589830"/>
            <a:ext cx="1300504" cy="615609"/>
          </a:xfrm>
          <a:prstGeom prst="rect">
            <a:avLst/>
          </a:prstGeom>
          <a:noFill/>
        </p:spPr>
        <p:txBody>
          <a:bodyPr wrap="none" lIns="179285" tIns="143428" rIns="179285" bIns="143428" rtlCol="0">
            <a:spAutoFit/>
          </a:bodyPr>
          <a:lstStyle/>
          <a:p>
            <a:pPr algn="r" defTabSz="914367">
              <a:lnSpc>
                <a:spcPct val="90000"/>
              </a:lnSpc>
              <a:spcAft>
                <a:spcPts val="588"/>
              </a:spcAft>
            </a:pPr>
            <a:r>
              <a:rPr lang="en-US" sz="2353" dirty="0">
                <a:solidFill>
                  <a:srgbClr val="FFFFFF"/>
                </a:solidFill>
                <a:latin typeface="Segoe UI Light"/>
              </a:rPr>
              <a:t>Feature</a:t>
            </a:r>
          </a:p>
        </p:txBody>
      </p:sp>
    </p:spTree>
    <p:extLst>
      <p:ext uri="{BB962C8B-B14F-4D97-AF65-F5344CB8AC3E}">
        <p14:creationId xmlns:p14="http://schemas.microsoft.com/office/powerpoint/2010/main" val="4078315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053D53A-D97A-4310-9CD7-BB7524C9FA1F}" type="datetimeFigureOut">
              <a:rPr lang="en-GB" smtClean="0"/>
              <a:t>04/06/2018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35D789C-37A9-452B-A04E-5CB96B71DBA4}" type="slidenum">
              <a:rPr lang="en-GB" smtClean="0"/>
              <a:t>‹#›</a:t>
            </a:fld>
            <a:endParaRPr lang="en-GB"/>
          </a:p>
        </p:txBody>
      </p:sp>
    </p:spTree>
    <p:extLst>
      <p:ext uri="{BB962C8B-B14F-4D97-AF65-F5344CB8AC3E}">
        <p14:creationId xmlns:p14="http://schemas.microsoft.com/office/powerpoint/2010/main" val="4145062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53D53A-D97A-4310-9CD7-BB7524C9FA1F}" type="datetimeFigureOut">
              <a:rPr lang="en-GB" smtClean="0"/>
              <a:t>04/06/2018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35D789C-37A9-452B-A04E-5CB96B71DBA4}" type="slidenum">
              <a:rPr lang="en-GB" smtClean="0"/>
              <a:t>‹#›</a:t>
            </a:fld>
            <a:endParaRPr lang="en-GB"/>
          </a:p>
        </p:txBody>
      </p:sp>
    </p:spTree>
    <p:extLst>
      <p:ext uri="{BB962C8B-B14F-4D97-AF65-F5344CB8AC3E}">
        <p14:creationId xmlns:p14="http://schemas.microsoft.com/office/powerpoint/2010/main" val="1490713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8053D53A-D97A-4310-9CD7-BB7524C9FA1F}" type="datetimeFigureOut">
              <a:rPr lang="en-GB" smtClean="0"/>
              <a:t>04/06/2018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35D789C-37A9-452B-A04E-5CB96B71DBA4}" type="slidenum">
              <a:rPr lang="en-GB" smtClean="0"/>
              <a:t>‹#›</a:t>
            </a:fld>
            <a:endParaRPr lang="en-GB"/>
          </a:p>
        </p:txBody>
      </p:sp>
    </p:spTree>
    <p:extLst>
      <p:ext uri="{BB962C8B-B14F-4D97-AF65-F5344CB8AC3E}">
        <p14:creationId xmlns:p14="http://schemas.microsoft.com/office/powerpoint/2010/main" val="2900691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8053D53A-D97A-4310-9CD7-BB7524C9FA1F}" type="datetimeFigureOut">
              <a:rPr lang="en-GB" smtClean="0"/>
              <a:t>04/06/2018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35D789C-37A9-452B-A04E-5CB96B71DBA4}" type="slidenum">
              <a:rPr lang="en-GB" smtClean="0"/>
              <a:t>‹#›</a:t>
            </a:fld>
            <a:endParaRPr lang="en-GB"/>
          </a:p>
        </p:txBody>
      </p:sp>
    </p:spTree>
    <p:extLst>
      <p:ext uri="{BB962C8B-B14F-4D97-AF65-F5344CB8AC3E}">
        <p14:creationId xmlns:p14="http://schemas.microsoft.com/office/powerpoint/2010/main" val="1626339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8053D53A-D97A-4310-9CD7-BB7524C9FA1F}" type="datetimeFigureOut">
              <a:rPr lang="en-GB" smtClean="0"/>
              <a:t>04/06/2018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35D789C-37A9-452B-A04E-5CB96B71DBA4}" type="slidenum">
              <a:rPr lang="en-GB" smtClean="0"/>
              <a:t>‹#›</a:t>
            </a:fld>
            <a:endParaRPr lang="en-GB"/>
          </a:p>
        </p:txBody>
      </p:sp>
    </p:spTree>
    <p:extLst>
      <p:ext uri="{BB962C8B-B14F-4D97-AF65-F5344CB8AC3E}">
        <p14:creationId xmlns:p14="http://schemas.microsoft.com/office/powerpoint/2010/main" val="233276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53D53A-D97A-4310-9CD7-BB7524C9FA1F}" type="datetimeFigureOut">
              <a:rPr lang="en-GB" smtClean="0"/>
              <a:t>04/06/2018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35D789C-37A9-452B-A04E-5CB96B71DBA4}" type="slidenum">
              <a:rPr lang="en-GB" smtClean="0"/>
              <a:t>‹#›</a:t>
            </a:fld>
            <a:endParaRPr lang="en-GB"/>
          </a:p>
        </p:txBody>
      </p:sp>
    </p:spTree>
    <p:extLst>
      <p:ext uri="{BB962C8B-B14F-4D97-AF65-F5344CB8AC3E}">
        <p14:creationId xmlns:p14="http://schemas.microsoft.com/office/powerpoint/2010/main" val="3620302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53D53A-D97A-4310-9CD7-BB7524C9FA1F}" type="datetimeFigureOut">
              <a:rPr lang="en-GB" smtClean="0"/>
              <a:t>04/06/2018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35D789C-37A9-452B-A04E-5CB96B71DBA4}" type="slidenum">
              <a:rPr lang="en-GB" smtClean="0"/>
              <a:t>‹#›</a:t>
            </a:fld>
            <a:endParaRPr lang="en-GB"/>
          </a:p>
        </p:txBody>
      </p:sp>
    </p:spTree>
    <p:extLst>
      <p:ext uri="{BB962C8B-B14F-4D97-AF65-F5344CB8AC3E}">
        <p14:creationId xmlns:p14="http://schemas.microsoft.com/office/powerpoint/2010/main" val="1216709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53D53A-D97A-4310-9CD7-BB7524C9FA1F}" type="datetimeFigureOut">
              <a:rPr lang="en-GB" smtClean="0"/>
              <a:t>04/06/2018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35D789C-37A9-452B-A04E-5CB96B71DBA4}" type="slidenum">
              <a:rPr lang="en-GB" smtClean="0"/>
              <a:t>‹#›</a:t>
            </a:fld>
            <a:endParaRPr lang="en-GB"/>
          </a:p>
        </p:txBody>
      </p:sp>
    </p:spTree>
    <p:extLst>
      <p:ext uri="{BB962C8B-B14F-4D97-AF65-F5344CB8AC3E}">
        <p14:creationId xmlns:p14="http://schemas.microsoft.com/office/powerpoint/2010/main" val="4209558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53D53A-D97A-4310-9CD7-BB7524C9FA1F}" type="datetimeFigureOut">
              <a:rPr lang="en-GB" smtClean="0"/>
              <a:t>04/06/2018</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5D789C-37A9-452B-A04E-5CB96B71DBA4}" type="slidenum">
              <a:rPr lang="en-GB" smtClean="0"/>
              <a:t>‹#›</a:t>
            </a:fld>
            <a:endParaRPr lang="en-GB"/>
          </a:p>
        </p:txBody>
      </p:sp>
    </p:spTree>
    <p:extLst>
      <p:ext uri="{BB962C8B-B14F-4D97-AF65-F5344CB8AC3E}">
        <p14:creationId xmlns:p14="http://schemas.microsoft.com/office/powerpoint/2010/main" val="17200879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5.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26.png"/><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27.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28.png"/><Relationship Id="rId10" Type="http://schemas.openxmlformats.org/officeDocument/2006/relationships/image" Target="../media/image13.png"/><Relationship Id="rId4" Type="http://schemas.microsoft.com/office/2007/relationships/hdphoto" Target="../media/hdphoto1.wdp"/><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29.png"/><Relationship Id="rId7" Type="http://schemas.openxmlformats.org/officeDocument/2006/relationships/image" Target="../media/image28.png"/><Relationship Id="rId12"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12.png"/><Relationship Id="rId5" Type="http://schemas.openxmlformats.org/officeDocument/2006/relationships/image" Target="../media/image27.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30.png"/><Relationship Id="rId9" Type="http://schemas.openxmlformats.org/officeDocument/2006/relationships/image" Target="../media/image10.png"/><Relationship Id="rId1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29.png"/><Relationship Id="rId7" Type="http://schemas.openxmlformats.org/officeDocument/2006/relationships/image" Target="../media/image28.png"/><Relationship Id="rId12"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12.png"/><Relationship Id="rId5" Type="http://schemas.openxmlformats.org/officeDocument/2006/relationships/image" Target="../media/image31.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30.png"/><Relationship Id="rId9" Type="http://schemas.openxmlformats.org/officeDocument/2006/relationships/image" Target="../media/image10.png"/><Relationship Id="rId1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2"/>
            <a:ext cx="9144000" cy="4646426"/>
          </a:xfrm>
        </p:spPr>
        <p:txBody>
          <a:bodyPr>
            <a:normAutofit fontScale="90000"/>
          </a:bodyPr>
          <a:lstStyle/>
          <a:p>
            <a:r>
              <a:rPr lang="en-GB" dirty="0"/>
              <a:t>Power BI Training</a:t>
            </a:r>
            <a:br>
              <a:rPr lang="en-GB" dirty="0"/>
            </a:br>
            <a:br>
              <a:rPr lang="en-GB" dirty="0"/>
            </a:br>
            <a:r>
              <a:rPr lang="en-GB" dirty="0"/>
              <a:t>Day 1 : Session 1</a:t>
            </a:r>
            <a:br>
              <a:rPr lang="en-GB" dirty="0"/>
            </a:br>
            <a:r>
              <a:rPr lang="en-GB" dirty="0"/>
              <a:t>1 hour</a:t>
            </a:r>
            <a:br>
              <a:rPr lang="en-GB" dirty="0"/>
            </a:br>
            <a:r>
              <a:rPr lang="en-GB" dirty="0"/>
              <a:t>Power BI Introduction</a:t>
            </a:r>
            <a:br>
              <a:rPr lang="en-GB" dirty="0"/>
            </a:br>
            <a:r>
              <a:rPr lang="en-GB" dirty="0"/>
              <a:t>&amp; Demo</a:t>
            </a:r>
          </a:p>
        </p:txBody>
      </p:sp>
    </p:spTree>
    <p:extLst>
      <p:ext uri="{BB962C8B-B14F-4D97-AF65-F5344CB8AC3E}">
        <p14:creationId xmlns:p14="http://schemas.microsoft.com/office/powerpoint/2010/main" val="635345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5448" y="0"/>
            <a:ext cx="10116781" cy="646331"/>
          </a:xfrm>
          <a:prstGeom prst="rect">
            <a:avLst/>
          </a:prstGeom>
          <a:noFill/>
        </p:spPr>
        <p:txBody>
          <a:bodyPr wrap="square" rtlCol="0">
            <a:spAutoFit/>
          </a:bodyPr>
          <a:lstStyle/>
          <a:p>
            <a:r>
              <a:rPr lang="en-US" sz="3600" dirty="0">
                <a:latin typeface="+mj-lt"/>
              </a:rPr>
              <a:t>Key benefits and differentiators of Power BI</a:t>
            </a:r>
            <a:endParaRPr lang="en-US" sz="3600" b="1" dirty="0">
              <a:solidFill>
                <a:srgbClr val="000000"/>
              </a:solidFill>
              <a:latin typeface="+mj-lt"/>
              <a:cs typeface="Segoe UI" panose="020B0502040204020203" pitchFamily="34" charset="0"/>
            </a:endParaRPr>
          </a:p>
        </p:txBody>
      </p:sp>
      <p:grpSp>
        <p:nvGrpSpPr>
          <p:cNvPr id="3" name="Group 2"/>
          <p:cNvGrpSpPr/>
          <p:nvPr/>
        </p:nvGrpSpPr>
        <p:grpSpPr>
          <a:xfrm>
            <a:off x="360303" y="1110508"/>
            <a:ext cx="6320920" cy="709416"/>
            <a:chOff x="330771" y="2616822"/>
            <a:chExt cx="6320920" cy="709416"/>
          </a:xfrm>
        </p:grpSpPr>
        <p:sp>
          <p:nvSpPr>
            <p:cNvPr id="56" name="Rectangle 55"/>
            <p:cNvSpPr/>
            <p:nvPr/>
          </p:nvSpPr>
          <p:spPr bwMode="auto">
            <a:xfrm>
              <a:off x="330771" y="2616822"/>
              <a:ext cx="6320920" cy="709416"/>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56" tIns="143428" rIns="179285" bIns="143428" numCol="1" spcCol="0" rtlCol="0" fromWordArt="0" anchor="ctr" anchorCtr="0" forceAA="0" compatLnSpc="1">
              <a:prstTxWarp prst="textNoShape">
                <a:avLst/>
              </a:prstTxWarp>
              <a:noAutofit/>
            </a:bodyPr>
            <a:lstStyle/>
            <a:p>
              <a:pPr marL="685800" defTabSz="914367" fontAlgn="base">
                <a:lnSpc>
                  <a:spcPct val="90000"/>
                </a:lnSpc>
                <a:spcBef>
                  <a:spcPct val="20000"/>
                </a:spcBef>
                <a:spcAft>
                  <a:spcPct val="0"/>
                </a:spcAft>
                <a:buSzPct val="90000"/>
              </a:pPr>
              <a:r>
                <a:rPr lang="en-US" sz="2000" dirty="0">
                  <a:ln w="3175">
                    <a:noFill/>
                  </a:ln>
                  <a:solidFill>
                    <a:srgbClr val="000000"/>
                  </a:solidFill>
                  <a:latin typeface="Calibri Light" panose="020F0302020204030204"/>
                </a:rPr>
                <a:t>Pre-built dashboards and reports for popular SaaS solutions</a:t>
              </a:r>
            </a:p>
          </p:txBody>
        </p:sp>
        <p:sp>
          <p:nvSpPr>
            <p:cNvPr id="72" name="Rectangle 71"/>
            <p:cNvSpPr/>
            <p:nvPr/>
          </p:nvSpPr>
          <p:spPr bwMode="auto">
            <a:xfrm>
              <a:off x="332292" y="2616822"/>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622491"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3" name="Freeform 24"/>
            <p:cNvSpPr>
              <a:spLocks noEditPoints="1"/>
            </p:cNvSpPr>
            <p:nvPr/>
          </p:nvSpPr>
          <p:spPr bwMode="black">
            <a:xfrm>
              <a:off x="429207" y="2675334"/>
              <a:ext cx="490621" cy="569164"/>
            </a:xfrm>
            <a:custGeom>
              <a:avLst/>
              <a:gdLst>
                <a:gd name="T0" fmla="*/ 126 w 259"/>
                <a:gd name="T1" fmla="*/ 53 h 300"/>
                <a:gd name="T2" fmla="*/ 120 w 259"/>
                <a:gd name="T3" fmla="*/ 38 h 300"/>
                <a:gd name="T4" fmla="*/ 77 w 259"/>
                <a:gd name="T5" fmla="*/ 43 h 300"/>
                <a:gd name="T6" fmla="*/ 105 w 259"/>
                <a:gd name="T7" fmla="*/ 53 h 300"/>
                <a:gd name="T8" fmla="*/ 105 w 259"/>
                <a:gd name="T9" fmla="*/ 53 h 300"/>
                <a:gd name="T10" fmla="*/ 84 w 259"/>
                <a:gd name="T11" fmla="*/ 136 h 300"/>
                <a:gd name="T12" fmla="*/ 79 w 259"/>
                <a:gd name="T13" fmla="*/ 124 h 300"/>
                <a:gd name="T14" fmla="*/ 45 w 259"/>
                <a:gd name="T15" fmla="*/ 128 h 300"/>
                <a:gd name="T16" fmla="*/ 67 w 259"/>
                <a:gd name="T17" fmla="*/ 136 h 300"/>
                <a:gd name="T18" fmla="*/ 67 w 259"/>
                <a:gd name="T19" fmla="*/ 136 h 300"/>
                <a:gd name="T20" fmla="*/ 35 w 259"/>
                <a:gd name="T21" fmla="*/ 69 h 300"/>
                <a:gd name="T22" fmla="*/ 32 w 259"/>
                <a:gd name="T23" fmla="*/ 63 h 300"/>
                <a:gd name="T24" fmla="*/ 15 w 259"/>
                <a:gd name="T25" fmla="*/ 65 h 300"/>
                <a:gd name="T26" fmla="*/ 26 w 259"/>
                <a:gd name="T27" fmla="*/ 69 h 300"/>
                <a:gd name="T28" fmla="*/ 26 w 259"/>
                <a:gd name="T29" fmla="*/ 69 h 300"/>
                <a:gd name="T30" fmla="*/ 233 w 259"/>
                <a:gd name="T31" fmla="*/ 19 h 300"/>
                <a:gd name="T32" fmla="*/ 231 w 259"/>
                <a:gd name="T33" fmla="*/ 13 h 300"/>
                <a:gd name="T34" fmla="*/ 214 w 259"/>
                <a:gd name="T35" fmla="*/ 15 h 300"/>
                <a:gd name="T36" fmla="*/ 225 w 259"/>
                <a:gd name="T37" fmla="*/ 19 h 300"/>
                <a:gd name="T38" fmla="*/ 225 w 259"/>
                <a:gd name="T39" fmla="*/ 19 h 300"/>
                <a:gd name="T40" fmla="*/ 248 w 259"/>
                <a:gd name="T41" fmla="*/ 141 h 300"/>
                <a:gd name="T42" fmla="*/ 246 w 259"/>
                <a:gd name="T43" fmla="*/ 135 h 300"/>
                <a:gd name="T44" fmla="*/ 229 w 259"/>
                <a:gd name="T45" fmla="*/ 136 h 300"/>
                <a:gd name="T46" fmla="*/ 240 w 259"/>
                <a:gd name="T47" fmla="*/ 141 h 300"/>
                <a:gd name="T48" fmla="*/ 240 w 259"/>
                <a:gd name="T49" fmla="*/ 141 h 300"/>
                <a:gd name="T50" fmla="*/ 20 w 259"/>
                <a:gd name="T51" fmla="*/ 162 h 300"/>
                <a:gd name="T52" fmla="*/ 17 w 259"/>
                <a:gd name="T53" fmla="*/ 156 h 300"/>
                <a:gd name="T54" fmla="*/ 0 w 259"/>
                <a:gd name="T55" fmla="*/ 158 h 300"/>
                <a:gd name="T56" fmla="*/ 11 w 259"/>
                <a:gd name="T57" fmla="*/ 162 h 300"/>
                <a:gd name="T58" fmla="*/ 11 w 259"/>
                <a:gd name="T59" fmla="*/ 162 h 300"/>
                <a:gd name="T60" fmla="*/ 226 w 259"/>
                <a:gd name="T61" fmla="*/ 100 h 300"/>
                <a:gd name="T62" fmla="*/ 219 w 259"/>
                <a:gd name="T63" fmla="*/ 82 h 300"/>
                <a:gd name="T64" fmla="*/ 168 w 259"/>
                <a:gd name="T65" fmla="*/ 88 h 300"/>
                <a:gd name="T66" fmla="*/ 201 w 259"/>
                <a:gd name="T67" fmla="*/ 100 h 300"/>
                <a:gd name="T68" fmla="*/ 201 w 259"/>
                <a:gd name="T69" fmla="*/ 100 h 300"/>
                <a:gd name="T70" fmla="*/ 223 w 259"/>
                <a:gd name="T71" fmla="*/ 146 h 300"/>
                <a:gd name="T72" fmla="*/ 156 w 259"/>
                <a:gd name="T73" fmla="*/ 178 h 300"/>
                <a:gd name="T74" fmla="*/ 150 w 259"/>
                <a:gd name="T75" fmla="*/ 178 h 300"/>
                <a:gd name="T76" fmla="*/ 206 w 259"/>
                <a:gd name="T77" fmla="*/ 17 h 300"/>
                <a:gd name="T78" fmla="*/ 120 w 259"/>
                <a:gd name="T79" fmla="*/ 69 h 300"/>
                <a:gd name="T80" fmla="*/ 54 w 259"/>
                <a:gd name="T81" fmla="*/ 62 h 300"/>
                <a:gd name="T82" fmla="*/ 103 w 259"/>
                <a:gd name="T83" fmla="*/ 178 h 300"/>
                <a:gd name="T84" fmla="*/ 97 w 259"/>
                <a:gd name="T85" fmla="*/ 178 h 300"/>
                <a:gd name="T86" fmla="*/ 36 w 259"/>
                <a:gd name="T87" fmla="*/ 160 h 300"/>
                <a:gd name="T88" fmla="*/ 22 w 259"/>
                <a:gd name="T89" fmla="*/ 236 h 300"/>
                <a:gd name="T90" fmla="*/ 60 w 259"/>
                <a:gd name="T91" fmla="*/ 294 h 300"/>
                <a:gd name="T92" fmla="*/ 212 w 259"/>
                <a:gd name="T93" fmla="*/ 195 h 300"/>
                <a:gd name="T94" fmla="*/ 250 w 259"/>
                <a:gd name="T95" fmla="*/ 231 h 300"/>
                <a:gd name="T96" fmla="*/ 113 w 259"/>
                <a:gd name="T97" fmla="*/ 21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9" h="300">
                  <a:moveTo>
                    <a:pt x="115" y="81"/>
                  </a:moveTo>
                  <a:cubicBezTo>
                    <a:pt x="115" y="81"/>
                    <a:pt x="115" y="52"/>
                    <a:pt x="120" y="47"/>
                  </a:cubicBezTo>
                  <a:cubicBezTo>
                    <a:pt x="125" y="42"/>
                    <a:pt x="153" y="43"/>
                    <a:pt x="153" y="43"/>
                  </a:cubicBezTo>
                  <a:cubicBezTo>
                    <a:pt x="153" y="43"/>
                    <a:pt x="131" y="48"/>
                    <a:pt x="126" y="53"/>
                  </a:cubicBezTo>
                  <a:cubicBezTo>
                    <a:pt x="120" y="58"/>
                    <a:pt x="115" y="81"/>
                    <a:pt x="115" y="81"/>
                  </a:cubicBezTo>
                  <a:close/>
                  <a:moveTo>
                    <a:pt x="126" y="32"/>
                  </a:moveTo>
                  <a:cubicBezTo>
                    <a:pt x="120" y="27"/>
                    <a:pt x="115" y="5"/>
                    <a:pt x="115" y="5"/>
                  </a:cubicBezTo>
                  <a:cubicBezTo>
                    <a:pt x="115" y="5"/>
                    <a:pt x="115" y="33"/>
                    <a:pt x="120" y="38"/>
                  </a:cubicBezTo>
                  <a:cubicBezTo>
                    <a:pt x="125" y="43"/>
                    <a:pt x="153" y="43"/>
                    <a:pt x="153" y="43"/>
                  </a:cubicBezTo>
                  <a:cubicBezTo>
                    <a:pt x="153" y="43"/>
                    <a:pt x="131" y="38"/>
                    <a:pt x="126" y="32"/>
                  </a:cubicBezTo>
                  <a:close/>
                  <a:moveTo>
                    <a:pt x="105" y="32"/>
                  </a:moveTo>
                  <a:cubicBezTo>
                    <a:pt x="100" y="38"/>
                    <a:pt x="77" y="43"/>
                    <a:pt x="77" y="43"/>
                  </a:cubicBezTo>
                  <a:cubicBezTo>
                    <a:pt x="77" y="43"/>
                    <a:pt x="105" y="43"/>
                    <a:pt x="111" y="38"/>
                  </a:cubicBezTo>
                  <a:cubicBezTo>
                    <a:pt x="116" y="33"/>
                    <a:pt x="115" y="5"/>
                    <a:pt x="115" y="5"/>
                  </a:cubicBezTo>
                  <a:cubicBezTo>
                    <a:pt x="115" y="5"/>
                    <a:pt x="110" y="27"/>
                    <a:pt x="105" y="32"/>
                  </a:cubicBezTo>
                  <a:close/>
                  <a:moveTo>
                    <a:pt x="105" y="53"/>
                  </a:moveTo>
                  <a:cubicBezTo>
                    <a:pt x="110" y="58"/>
                    <a:pt x="115" y="81"/>
                    <a:pt x="115" y="81"/>
                  </a:cubicBezTo>
                  <a:cubicBezTo>
                    <a:pt x="115" y="81"/>
                    <a:pt x="116" y="52"/>
                    <a:pt x="111" y="47"/>
                  </a:cubicBezTo>
                  <a:cubicBezTo>
                    <a:pt x="105" y="42"/>
                    <a:pt x="77" y="43"/>
                    <a:pt x="77" y="43"/>
                  </a:cubicBezTo>
                  <a:cubicBezTo>
                    <a:pt x="77" y="43"/>
                    <a:pt x="100" y="48"/>
                    <a:pt x="105" y="53"/>
                  </a:cubicBezTo>
                  <a:close/>
                  <a:moveTo>
                    <a:pt x="75" y="158"/>
                  </a:moveTo>
                  <a:cubicBezTo>
                    <a:pt x="75" y="158"/>
                    <a:pt x="75" y="136"/>
                    <a:pt x="79" y="131"/>
                  </a:cubicBezTo>
                  <a:cubicBezTo>
                    <a:pt x="83" y="127"/>
                    <a:pt x="106" y="128"/>
                    <a:pt x="106" y="128"/>
                  </a:cubicBezTo>
                  <a:cubicBezTo>
                    <a:pt x="106" y="128"/>
                    <a:pt x="88" y="132"/>
                    <a:pt x="84" y="136"/>
                  </a:cubicBezTo>
                  <a:cubicBezTo>
                    <a:pt x="79" y="140"/>
                    <a:pt x="75" y="158"/>
                    <a:pt x="75" y="158"/>
                  </a:cubicBezTo>
                  <a:close/>
                  <a:moveTo>
                    <a:pt x="84" y="119"/>
                  </a:moveTo>
                  <a:cubicBezTo>
                    <a:pt x="79" y="115"/>
                    <a:pt x="75" y="97"/>
                    <a:pt x="75" y="97"/>
                  </a:cubicBezTo>
                  <a:cubicBezTo>
                    <a:pt x="75" y="97"/>
                    <a:pt x="75" y="120"/>
                    <a:pt x="79" y="124"/>
                  </a:cubicBezTo>
                  <a:cubicBezTo>
                    <a:pt x="83" y="128"/>
                    <a:pt x="106" y="128"/>
                    <a:pt x="106" y="128"/>
                  </a:cubicBezTo>
                  <a:cubicBezTo>
                    <a:pt x="106" y="128"/>
                    <a:pt x="88" y="124"/>
                    <a:pt x="84" y="119"/>
                  </a:cubicBezTo>
                  <a:close/>
                  <a:moveTo>
                    <a:pt x="67" y="119"/>
                  </a:moveTo>
                  <a:cubicBezTo>
                    <a:pt x="63" y="124"/>
                    <a:pt x="45" y="128"/>
                    <a:pt x="45" y="128"/>
                  </a:cubicBezTo>
                  <a:cubicBezTo>
                    <a:pt x="45" y="128"/>
                    <a:pt x="68" y="128"/>
                    <a:pt x="72" y="124"/>
                  </a:cubicBezTo>
                  <a:cubicBezTo>
                    <a:pt x="76" y="120"/>
                    <a:pt x="75" y="97"/>
                    <a:pt x="75" y="97"/>
                  </a:cubicBezTo>
                  <a:cubicBezTo>
                    <a:pt x="75" y="97"/>
                    <a:pt x="71" y="115"/>
                    <a:pt x="67" y="119"/>
                  </a:cubicBezTo>
                  <a:close/>
                  <a:moveTo>
                    <a:pt x="67" y="136"/>
                  </a:moveTo>
                  <a:cubicBezTo>
                    <a:pt x="71" y="140"/>
                    <a:pt x="75" y="158"/>
                    <a:pt x="75" y="158"/>
                  </a:cubicBezTo>
                  <a:cubicBezTo>
                    <a:pt x="75" y="158"/>
                    <a:pt x="76" y="136"/>
                    <a:pt x="72" y="131"/>
                  </a:cubicBezTo>
                  <a:cubicBezTo>
                    <a:pt x="68" y="127"/>
                    <a:pt x="45" y="128"/>
                    <a:pt x="45" y="128"/>
                  </a:cubicBezTo>
                  <a:cubicBezTo>
                    <a:pt x="45" y="128"/>
                    <a:pt x="63" y="132"/>
                    <a:pt x="67" y="136"/>
                  </a:cubicBezTo>
                  <a:close/>
                  <a:moveTo>
                    <a:pt x="31" y="80"/>
                  </a:moveTo>
                  <a:cubicBezTo>
                    <a:pt x="31" y="80"/>
                    <a:pt x="30" y="69"/>
                    <a:pt x="32" y="67"/>
                  </a:cubicBezTo>
                  <a:cubicBezTo>
                    <a:pt x="35" y="65"/>
                    <a:pt x="46" y="65"/>
                    <a:pt x="46" y="65"/>
                  </a:cubicBezTo>
                  <a:cubicBezTo>
                    <a:pt x="46" y="65"/>
                    <a:pt x="37" y="67"/>
                    <a:pt x="35" y="69"/>
                  </a:cubicBezTo>
                  <a:cubicBezTo>
                    <a:pt x="33" y="71"/>
                    <a:pt x="31" y="80"/>
                    <a:pt x="31" y="80"/>
                  </a:cubicBezTo>
                  <a:close/>
                  <a:moveTo>
                    <a:pt x="35" y="61"/>
                  </a:moveTo>
                  <a:cubicBezTo>
                    <a:pt x="33" y="59"/>
                    <a:pt x="31" y="50"/>
                    <a:pt x="31" y="50"/>
                  </a:cubicBezTo>
                  <a:cubicBezTo>
                    <a:pt x="31" y="50"/>
                    <a:pt x="30" y="61"/>
                    <a:pt x="32" y="63"/>
                  </a:cubicBezTo>
                  <a:cubicBezTo>
                    <a:pt x="35" y="65"/>
                    <a:pt x="46" y="65"/>
                    <a:pt x="46" y="65"/>
                  </a:cubicBezTo>
                  <a:cubicBezTo>
                    <a:pt x="46" y="65"/>
                    <a:pt x="37" y="63"/>
                    <a:pt x="35" y="61"/>
                  </a:cubicBezTo>
                  <a:close/>
                  <a:moveTo>
                    <a:pt x="26" y="61"/>
                  </a:moveTo>
                  <a:cubicBezTo>
                    <a:pt x="24" y="63"/>
                    <a:pt x="15" y="65"/>
                    <a:pt x="15" y="65"/>
                  </a:cubicBezTo>
                  <a:cubicBezTo>
                    <a:pt x="15" y="65"/>
                    <a:pt x="27" y="65"/>
                    <a:pt x="29" y="63"/>
                  </a:cubicBezTo>
                  <a:cubicBezTo>
                    <a:pt x="31" y="61"/>
                    <a:pt x="31" y="50"/>
                    <a:pt x="31" y="50"/>
                  </a:cubicBezTo>
                  <a:cubicBezTo>
                    <a:pt x="31" y="50"/>
                    <a:pt x="29" y="59"/>
                    <a:pt x="26" y="61"/>
                  </a:cubicBezTo>
                  <a:close/>
                  <a:moveTo>
                    <a:pt x="26" y="69"/>
                  </a:moveTo>
                  <a:cubicBezTo>
                    <a:pt x="29" y="71"/>
                    <a:pt x="31" y="80"/>
                    <a:pt x="31" y="80"/>
                  </a:cubicBezTo>
                  <a:cubicBezTo>
                    <a:pt x="31" y="80"/>
                    <a:pt x="31" y="69"/>
                    <a:pt x="29" y="67"/>
                  </a:cubicBezTo>
                  <a:cubicBezTo>
                    <a:pt x="27" y="65"/>
                    <a:pt x="15" y="65"/>
                    <a:pt x="15" y="65"/>
                  </a:cubicBezTo>
                  <a:cubicBezTo>
                    <a:pt x="15" y="65"/>
                    <a:pt x="24" y="67"/>
                    <a:pt x="26" y="69"/>
                  </a:cubicBezTo>
                  <a:close/>
                  <a:moveTo>
                    <a:pt x="229" y="30"/>
                  </a:moveTo>
                  <a:cubicBezTo>
                    <a:pt x="229" y="30"/>
                    <a:pt x="229" y="19"/>
                    <a:pt x="231" y="17"/>
                  </a:cubicBezTo>
                  <a:cubicBezTo>
                    <a:pt x="233" y="15"/>
                    <a:pt x="244" y="15"/>
                    <a:pt x="244" y="15"/>
                  </a:cubicBezTo>
                  <a:cubicBezTo>
                    <a:pt x="244" y="15"/>
                    <a:pt x="235" y="17"/>
                    <a:pt x="233" y="19"/>
                  </a:cubicBezTo>
                  <a:cubicBezTo>
                    <a:pt x="231" y="21"/>
                    <a:pt x="229" y="30"/>
                    <a:pt x="229" y="30"/>
                  </a:cubicBezTo>
                  <a:close/>
                  <a:moveTo>
                    <a:pt x="233" y="11"/>
                  </a:moveTo>
                  <a:cubicBezTo>
                    <a:pt x="231" y="9"/>
                    <a:pt x="229" y="0"/>
                    <a:pt x="229" y="0"/>
                  </a:cubicBezTo>
                  <a:cubicBezTo>
                    <a:pt x="229" y="0"/>
                    <a:pt x="229" y="11"/>
                    <a:pt x="231" y="13"/>
                  </a:cubicBezTo>
                  <a:cubicBezTo>
                    <a:pt x="233" y="15"/>
                    <a:pt x="244" y="15"/>
                    <a:pt x="244" y="15"/>
                  </a:cubicBezTo>
                  <a:cubicBezTo>
                    <a:pt x="244" y="15"/>
                    <a:pt x="235" y="13"/>
                    <a:pt x="233" y="11"/>
                  </a:cubicBezTo>
                  <a:close/>
                  <a:moveTo>
                    <a:pt x="225" y="11"/>
                  </a:moveTo>
                  <a:cubicBezTo>
                    <a:pt x="223" y="13"/>
                    <a:pt x="214" y="15"/>
                    <a:pt x="214" y="15"/>
                  </a:cubicBezTo>
                  <a:cubicBezTo>
                    <a:pt x="214" y="15"/>
                    <a:pt x="225" y="15"/>
                    <a:pt x="227" y="13"/>
                  </a:cubicBezTo>
                  <a:cubicBezTo>
                    <a:pt x="229" y="11"/>
                    <a:pt x="229" y="0"/>
                    <a:pt x="229" y="0"/>
                  </a:cubicBezTo>
                  <a:cubicBezTo>
                    <a:pt x="229" y="0"/>
                    <a:pt x="227" y="9"/>
                    <a:pt x="225" y="11"/>
                  </a:cubicBezTo>
                  <a:close/>
                  <a:moveTo>
                    <a:pt x="225" y="19"/>
                  </a:moveTo>
                  <a:cubicBezTo>
                    <a:pt x="227" y="21"/>
                    <a:pt x="229" y="30"/>
                    <a:pt x="229" y="30"/>
                  </a:cubicBezTo>
                  <a:cubicBezTo>
                    <a:pt x="229" y="30"/>
                    <a:pt x="229" y="19"/>
                    <a:pt x="227" y="17"/>
                  </a:cubicBezTo>
                  <a:cubicBezTo>
                    <a:pt x="225" y="15"/>
                    <a:pt x="214" y="15"/>
                    <a:pt x="214" y="15"/>
                  </a:cubicBezTo>
                  <a:cubicBezTo>
                    <a:pt x="214" y="15"/>
                    <a:pt x="223" y="17"/>
                    <a:pt x="225" y="19"/>
                  </a:cubicBezTo>
                  <a:close/>
                  <a:moveTo>
                    <a:pt x="244" y="152"/>
                  </a:moveTo>
                  <a:cubicBezTo>
                    <a:pt x="244" y="152"/>
                    <a:pt x="244" y="140"/>
                    <a:pt x="246" y="138"/>
                  </a:cubicBezTo>
                  <a:cubicBezTo>
                    <a:pt x="248" y="136"/>
                    <a:pt x="259" y="136"/>
                    <a:pt x="259" y="136"/>
                  </a:cubicBezTo>
                  <a:cubicBezTo>
                    <a:pt x="259" y="136"/>
                    <a:pt x="250" y="138"/>
                    <a:pt x="248" y="141"/>
                  </a:cubicBezTo>
                  <a:cubicBezTo>
                    <a:pt x="246" y="143"/>
                    <a:pt x="244" y="152"/>
                    <a:pt x="244" y="152"/>
                  </a:cubicBezTo>
                  <a:close/>
                  <a:moveTo>
                    <a:pt x="248" y="132"/>
                  </a:moveTo>
                  <a:cubicBezTo>
                    <a:pt x="246" y="130"/>
                    <a:pt x="244" y="121"/>
                    <a:pt x="244" y="121"/>
                  </a:cubicBezTo>
                  <a:cubicBezTo>
                    <a:pt x="244" y="121"/>
                    <a:pt x="244" y="133"/>
                    <a:pt x="246" y="135"/>
                  </a:cubicBezTo>
                  <a:cubicBezTo>
                    <a:pt x="248" y="137"/>
                    <a:pt x="259" y="136"/>
                    <a:pt x="259" y="136"/>
                  </a:cubicBezTo>
                  <a:cubicBezTo>
                    <a:pt x="259" y="136"/>
                    <a:pt x="250" y="134"/>
                    <a:pt x="248" y="132"/>
                  </a:cubicBezTo>
                  <a:close/>
                  <a:moveTo>
                    <a:pt x="240" y="132"/>
                  </a:moveTo>
                  <a:cubicBezTo>
                    <a:pt x="238" y="134"/>
                    <a:pt x="229" y="136"/>
                    <a:pt x="229" y="136"/>
                  </a:cubicBezTo>
                  <a:cubicBezTo>
                    <a:pt x="229" y="136"/>
                    <a:pt x="240" y="137"/>
                    <a:pt x="242" y="135"/>
                  </a:cubicBezTo>
                  <a:cubicBezTo>
                    <a:pt x="244" y="133"/>
                    <a:pt x="244" y="121"/>
                    <a:pt x="244" y="121"/>
                  </a:cubicBezTo>
                  <a:cubicBezTo>
                    <a:pt x="244" y="121"/>
                    <a:pt x="242" y="130"/>
                    <a:pt x="240" y="132"/>
                  </a:cubicBezTo>
                  <a:close/>
                  <a:moveTo>
                    <a:pt x="240" y="141"/>
                  </a:moveTo>
                  <a:cubicBezTo>
                    <a:pt x="242" y="143"/>
                    <a:pt x="244" y="152"/>
                    <a:pt x="244" y="152"/>
                  </a:cubicBezTo>
                  <a:cubicBezTo>
                    <a:pt x="244" y="152"/>
                    <a:pt x="244" y="140"/>
                    <a:pt x="242" y="138"/>
                  </a:cubicBezTo>
                  <a:cubicBezTo>
                    <a:pt x="240" y="136"/>
                    <a:pt x="229" y="136"/>
                    <a:pt x="229" y="136"/>
                  </a:cubicBezTo>
                  <a:cubicBezTo>
                    <a:pt x="229" y="136"/>
                    <a:pt x="238" y="138"/>
                    <a:pt x="240" y="141"/>
                  </a:cubicBezTo>
                  <a:close/>
                  <a:moveTo>
                    <a:pt x="15" y="173"/>
                  </a:moveTo>
                  <a:cubicBezTo>
                    <a:pt x="15" y="173"/>
                    <a:pt x="15" y="162"/>
                    <a:pt x="17" y="160"/>
                  </a:cubicBezTo>
                  <a:cubicBezTo>
                    <a:pt x="19" y="158"/>
                    <a:pt x="31" y="158"/>
                    <a:pt x="31" y="158"/>
                  </a:cubicBezTo>
                  <a:cubicBezTo>
                    <a:pt x="31" y="158"/>
                    <a:pt x="22" y="160"/>
                    <a:pt x="20" y="162"/>
                  </a:cubicBezTo>
                  <a:cubicBezTo>
                    <a:pt x="17" y="164"/>
                    <a:pt x="15" y="173"/>
                    <a:pt x="15" y="173"/>
                  </a:cubicBezTo>
                  <a:close/>
                  <a:moveTo>
                    <a:pt x="20" y="154"/>
                  </a:moveTo>
                  <a:cubicBezTo>
                    <a:pt x="17" y="152"/>
                    <a:pt x="15" y="143"/>
                    <a:pt x="15" y="143"/>
                  </a:cubicBezTo>
                  <a:cubicBezTo>
                    <a:pt x="15" y="143"/>
                    <a:pt x="15" y="154"/>
                    <a:pt x="17" y="156"/>
                  </a:cubicBezTo>
                  <a:cubicBezTo>
                    <a:pt x="19" y="158"/>
                    <a:pt x="31" y="158"/>
                    <a:pt x="31" y="158"/>
                  </a:cubicBezTo>
                  <a:cubicBezTo>
                    <a:pt x="31" y="158"/>
                    <a:pt x="22" y="156"/>
                    <a:pt x="20" y="154"/>
                  </a:cubicBezTo>
                  <a:close/>
                  <a:moveTo>
                    <a:pt x="11" y="154"/>
                  </a:moveTo>
                  <a:cubicBezTo>
                    <a:pt x="9" y="156"/>
                    <a:pt x="0" y="158"/>
                    <a:pt x="0" y="158"/>
                  </a:cubicBezTo>
                  <a:cubicBezTo>
                    <a:pt x="0" y="158"/>
                    <a:pt x="11" y="158"/>
                    <a:pt x="14" y="156"/>
                  </a:cubicBezTo>
                  <a:cubicBezTo>
                    <a:pt x="16" y="154"/>
                    <a:pt x="15" y="143"/>
                    <a:pt x="15" y="143"/>
                  </a:cubicBezTo>
                  <a:cubicBezTo>
                    <a:pt x="15" y="143"/>
                    <a:pt x="13" y="152"/>
                    <a:pt x="11" y="154"/>
                  </a:cubicBezTo>
                  <a:close/>
                  <a:moveTo>
                    <a:pt x="11" y="162"/>
                  </a:moveTo>
                  <a:cubicBezTo>
                    <a:pt x="13" y="164"/>
                    <a:pt x="15" y="173"/>
                    <a:pt x="15" y="173"/>
                  </a:cubicBezTo>
                  <a:cubicBezTo>
                    <a:pt x="15" y="173"/>
                    <a:pt x="16" y="162"/>
                    <a:pt x="14" y="160"/>
                  </a:cubicBezTo>
                  <a:cubicBezTo>
                    <a:pt x="11" y="158"/>
                    <a:pt x="0" y="158"/>
                    <a:pt x="0" y="158"/>
                  </a:cubicBezTo>
                  <a:cubicBezTo>
                    <a:pt x="0" y="158"/>
                    <a:pt x="9" y="160"/>
                    <a:pt x="11" y="162"/>
                  </a:cubicBezTo>
                  <a:close/>
                  <a:moveTo>
                    <a:pt x="214" y="133"/>
                  </a:moveTo>
                  <a:cubicBezTo>
                    <a:pt x="214" y="133"/>
                    <a:pt x="213" y="99"/>
                    <a:pt x="219" y="93"/>
                  </a:cubicBezTo>
                  <a:cubicBezTo>
                    <a:pt x="226" y="87"/>
                    <a:pt x="259" y="88"/>
                    <a:pt x="259" y="88"/>
                  </a:cubicBezTo>
                  <a:cubicBezTo>
                    <a:pt x="259" y="88"/>
                    <a:pt x="232" y="94"/>
                    <a:pt x="226" y="100"/>
                  </a:cubicBezTo>
                  <a:cubicBezTo>
                    <a:pt x="220" y="106"/>
                    <a:pt x="214" y="133"/>
                    <a:pt x="214" y="133"/>
                  </a:cubicBezTo>
                  <a:close/>
                  <a:moveTo>
                    <a:pt x="226" y="75"/>
                  </a:moveTo>
                  <a:cubicBezTo>
                    <a:pt x="220" y="69"/>
                    <a:pt x="214" y="42"/>
                    <a:pt x="214" y="42"/>
                  </a:cubicBezTo>
                  <a:cubicBezTo>
                    <a:pt x="214" y="42"/>
                    <a:pt x="213" y="76"/>
                    <a:pt x="219" y="82"/>
                  </a:cubicBezTo>
                  <a:cubicBezTo>
                    <a:pt x="226" y="88"/>
                    <a:pt x="259" y="88"/>
                    <a:pt x="259" y="88"/>
                  </a:cubicBezTo>
                  <a:cubicBezTo>
                    <a:pt x="259" y="88"/>
                    <a:pt x="232" y="81"/>
                    <a:pt x="226" y="75"/>
                  </a:cubicBezTo>
                  <a:close/>
                  <a:moveTo>
                    <a:pt x="201" y="75"/>
                  </a:moveTo>
                  <a:cubicBezTo>
                    <a:pt x="195" y="81"/>
                    <a:pt x="168" y="88"/>
                    <a:pt x="168" y="88"/>
                  </a:cubicBezTo>
                  <a:cubicBezTo>
                    <a:pt x="168" y="88"/>
                    <a:pt x="202" y="88"/>
                    <a:pt x="208" y="82"/>
                  </a:cubicBezTo>
                  <a:cubicBezTo>
                    <a:pt x="215" y="76"/>
                    <a:pt x="214" y="42"/>
                    <a:pt x="214" y="42"/>
                  </a:cubicBezTo>
                  <a:cubicBezTo>
                    <a:pt x="214" y="42"/>
                    <a:pt x="208" y="69"/>
                    <a:pt x="201" y="75"/>
                  </a:cubicBezTo>
                  <a:close/>
                  <a:moveTo>
                    <a:pt x="201" y="100"/>
                  </a:moveTo>
                  <a:cubicBezTo>
                    <a:pt x="208" y="106"/>
                    <a:pt x="214" y="133"/>
                    <a:pt x="214" y="133"/>
                  </a:cubicBezTo>
                  <a:cubicBezTo>
                    <a:pt x="214" y="133"/>
                    <a:pt x="215" y="99"/>
                    <a:pt x="208" y="93"/>
                  </a:cubicBezTo>
                  <a:cubicBezTo>
                    <a:pt x="202" y="87"/>
                    <a:pt x="168" y="88"/>
                    <a:pt x="168" y="88"/>
                  </a:cubicBezTo>
                  <a:cubicBezTo>
                    <a:pt x="168" y="88"/>
                    <a:pt x="195" y="94"/>
                    <a:pt x="201" y="100"/>
                  </a:cubicBezTo>
                  <a:close/>
                  <a:moveTo>
                    <a:pt x="250" y="231"/>
                  </a:moveTo>
                  <a:cubicBezTo>
                    <a:pt x="212" y="178"/>
                    <a:pt x="212" y="178"/>
                    <a:pt x="212" y="178"/>
                  </a:cubicBezTo>
                  <a:cubicBezTo>
                    <a:pt x="189" y="178"/>
                    <a:pt x="189" y="178"/>
                    <a:pt x="189" y="178"/>
                  </a:cubicBezTo>
                  <a:cubicBezTo>
                    <a:pt x="193" y="160"/>
                    <a:pt x="207" y="146"/>
                    <a:pt x="223" y="146"/>
                  </a:cubicBezTo>
                  <a:cubicBezTo>
                    <a:pt x="224" y="146"/>
                    <a:pt x="226" y="144"/>
                    <a:pt x="226" y="143"/>
                  </a:cubicBezTo>
                  <a:cubicBezTo>
                    <a:pt x="226" y="141"/>
                    <a:pt x="224" y="140"/>
                    <a:pt x="223" y="140"/>
                  </a:cubicBezTo>
                  <a:cubicBezTo>
                    <a:pt x="203" y="140"/>
                    <a:pt x="187" y="156"/>
                    <a:pt x="183" y="178"/>
                  </a:cubicBezTo>
                  <a:cubicBezTo>
                    <a:pt x="156" y="178"/>
                    <a:pt x="156" y="178"/>
                    <a:pt x="156" y="178"/>
                  </a:cubicBezTo>
                  <a:cubicBezTo>
                    <a:pt x="158" y="140"/>
                    <a:pt x="173" y="110"/>
                    <a:pt x="190" y="110"/>
                  </a:cubicBezTo>
                  <a:cubicBezTo>
                    <a:pt x="191" y="110"/>
                    <a:pt x="193" y="109"/>
                    <a:pt x="193" y="107"/>
                  </a:cubicBezTo>
                  <a:cubicBezTo>
                    <a:pt x="193" y="105"/>
                    <a:pt x="191" y="104"/>
                    <a:pt x="190" y="104"/>
                  </a:cubicBezTo>
                  <a:cubicBezTo>
                    <a:pt x="169" y="104"/>
                    <a:pt x="152" y="136"/>
                    <a:pt x="150" y="178"/>
                  </a:cubicBezTo>
                  <a:cubicBezTo>
                    <a:pt x="139" y="178"/>
                    <a:pt x="139" y="178"/>
                    <a:pt x="139" y="178"/>
                  </a:cubicBezTo>
                  <a:cubicBezTo>
                    <a:pt x="141" y="92"/>
                    <a:pt x="170" y="23"/>
                    <a:pt x="206" y="23"/>
                  </a:cubicBezTo>
                  <a:cubicBezTo>
                    <a:pt x="208" y="23"/>
                    <a:pt x="210" y="21"/>
                    <a:pt x="210" y="20"/>
                  </a:cubicBezTo>
                  <a:cubicBezTo>
                    <a:pt x="210" y="18"/>
                    <a:pt x="208" y="17"/>
                    <a:pt x="206" y="17"/>
                  </a:cubicBezTo>
                  <a:cubicBezTo>
                    <a:pt x="166" y="17"/>
                    <a:pt x="135" y="87"/>
                    <a:pt x="133" y="178"/>
                  </a:cubicBezTo>
                  <a:cubicBezTo>
                    <a:pt x="129" y="178"/>
                    <a:pt x="129" y="178"/>
                    <a:pt x="129" y="178"/>
                  </a:cubicBezTo>
                  <a:cubicBezTo>
                    <a:pt x="129" y="66"/>
                    <a:pt x="127" y="66"/>
                    <a:pt x="124" y="66"/>
                  </a:cubicBezTo>
                  <a:cubicBezTo>
                    <a:pt x="122" y="66"/>
                    <a:pt x="120" y="68"/>
                    <a:pt x="120" y="69"/>
                  </a:cubicBezTo>
                  <a:cubicBezTo>
                    <a:pt x="120" y="70"/>
                    <a:pt x="121" y="70"/>
                    <a:pt x="121" y="71"/>
                  </a:cubicBezTo>
                  <a:cubicBezTo>
                    <a:pt x="122" y="76"/>
                    <a:pt x="123" y="118"/>
                    <a:pt x="123" y="178"/>
                  </a:cubicBezTo>
                  <a:cubicBezTo>
                    <a:pt x="120" y="178"/>
                    <a:pt x="120" y="178"/>
                    <a:pt x="120" y="178"/>
                  </a:cubicBezTo>
                  <a:cubicBezTo>
                    <a:pt x="118" y="114"/>
                    <a:pt x="89" y="62"/>
                    <a:pt x="54" y="62"/>
                  </a:cubicBezTo>
                  <a:cubicBezTo>
                    <a:pt x="52" y="62"/>
                    <a:pt x="51" y="63"/>
                    <a:pt x="51" y="65"/>
                  </a:cubicBezTo>
                  <a:cubicBezTo>
                    <a:pt x="51" y="67"/>
                    <a:pt x="52" y="68"/>
                    <a:pt x="54" y="68"/>
                  </a:cubicBezTo>
                  <a:cubicBezTo>
                    <a:pt x="86" y="68"/>
                    <a:pt x="112" y="117"/>
                    <a:pt x="113" y="178"/>
                  </a:cubicBezTo>
                  <a:cubicBezTo>
                    <a:pt x="103" y="178"/>
                    <a:pt x="103" y="178"/>
                    <a:pt x="103" y="178"/>
                  </a:cubicBezTo>
                  <a:cubicBezTo>
                    <a:pt x="103" y="161"/>
                    <a:pt x="98" y="144"/>
                    <a:pt x="89" y="144"/>
                  </a:cubicBezTo>
                  <a:cubicBezTo>
                    <a:pt x="87" y="144"/>
                    <a:pt x="86" y="145"/>
                    <a:pt x="86" y="147"/>
                  </a:cubicBezTo>
                  <a:cubicBezTo>
                    <a:pt x="86" y="149"/>
                    <a:pt x="87" y="150"/>
                    <a:pt x="89" y="150"/>
                  </a:cubicBezTo>
                  <a:cubicBezTo>
                    <a:pt x="91" y="150"/>
                    <a:pt x="97" y="161"/>
                    <a:pt x="97" y="178"/>
                  </a:cubicBezTo>
                  <a:cubicBezTo>
                    <a:pt x="86" y="178"/>
                    <a:pt x="86" y="178"/>
                    <a:pt x="86" y="178"/>
                  </a:cubicBezTo>
                  <a:cubicBezTo>
                    <a:pt x="79" y="164"/>
                    <a:pt x="59" y="154"/>
                    <a:pt x="36" y="154"/>
                  </a:cubicBezTo>
                  <a:cubicBezTo>
                    <a:pt x="34" y="154"/>
                    <a:pt x="33" y="156"/>
                    <a:pt x="33" y="157"/>
                  </a:cubicBezTo>
                  <a:cubicBezTo>
                    <a:pt x="33" y="159"/>
                    <a:pt x="34" y="160"/>
                    <a:pt x="36" y="160"/>
                  </a:cubicBezTo>
                  <a:cubicBezTo>
                    <a:pt x="55" y="160"/>
                    <a:pt x="72" y="168"/>
                    <a:pt x="79" y="178"/>
                  </a:cubicBezTo>
                  <a:cubicBezTo>
                    <a:pt x="60" y="178"/>
                    <a:pt x="60" y="178"/>
                    <a:pt x="60" y="178"/>
                  </a:cubicBezTo>
                  <a:cubicBezTo>
                    <a:pt x="22" y="231"/>
                    <a:pt x="22" y="231"/>
                    <a:pt x="22" y="231"/>
                  </a:cubicBezTo>
                  <a:cubicBezTo>
                    <a:pt x="21" y="233"/>
                    <a:pt x="21" y="235"/>
                    <a:pt x="22" y="236"/>
                  </a:cubicBezTo>
                  <a:cubicBezTo>
                    <a:pt x="27" y="238"/>
                    <a:pt x="27" y="238"/>
                    <a:pt x="27" y="238"/>
                  </a:cubicBezTo>
                  <a:cubicBezTo>
                    <a:pt x="28" y="239"/>
                    <a:pt x="30" y="239"/>
                    <a:pt x="31" y="238"/>
                  </a:cubicBezTo>
                  <a:cubicBezTo>
                    <a:pt x="60" y="195"/>
                    <a:pt x="60" y="195"/>
                    <a:pt x="60" y="195"/>
                  </a:cubicBezTo>
                  <a:cubicBezTo>
                    <a:pt x="60" y="294"/>
                    <a:pt x="60" y="294"/>
                    <a:pt x="60" y="294"/>
                  </a:cubicBezTo>
                  <a:cubicBezTo>
                    <a:pt x="60" y="297"/>
                    <a:pt x="63" y="300"/>
                    <a:pt x="66" y="300"/>
                  </a:cubicBezTo>
                  <a:cubicBezTo>
                    <a:pt x="206" y="300"/>
                    <a:pt x="206" y="300"/>
                    <a:pt x="206" y="300"/>
                  </a:cubicBezTo>
                  <a:cubicBezTo>
                    <a:pt x="209" y="300"/>
                    <a:pt x="212" y="297"/>
                    <a:pt x="212" y="294"/>
                  </a:cubicBezTo>
                  <a:cubicBezTo>
                    <a:pt x="212" y="195"/>
                    <a:pt x="212" y="195"/>
                    <a:pt x="212" y="195"/>
                  </a:cubicBezTo>
                  <a:cubicBezTo>
                    <a:pt x="242" y="238"/>
                    <a:pt x="242" y="238"/>
                    <a:pt x="242" y="238"/>
                  </a:cubicBezTo>
                  <a:cubicBezTo>
                    <a:pt x="243" y="239"/>
                    <a:pt x="244" y="239"/>
                    <a:pt x="246" y="238"/>
                  </a:cubicBezTo>
                  <a:cubicBezTo>
                    <a:pt x="250" y="236"/>
                    <a:pt x="250" y="236"/>
                    <a:pt x="250" y="236"/>
                  </a:cubicBezTo>
                  <a:cubicBezTo>
                    <a:pt x="251" y="235"/>
                    <a:pt x="251" y="233"/>
                    <a:pt x="250" y="231"/>
                  </a:cubicBezTo>
                  <a:close/>
                  <a:moveTo>
                    <a:pt x="159" y="226"/>
                  </a:moveTo>
                  <a:cubicBezTo>
                    <a:pt x="113" y="226"/>
                    <a:pt x="113" y="226"/>
                    <a:pt x="113" y="226"/>
                  </a:cubicBezTo>
                  <a:cubicBezTo>
                    <a:pt x="110" y="226"/>
                    <a:pt x="107" y="223"/>
                    <a:pt x="107" y="220"/>
                  </a:cubicBezTo>
                  <a:cubicBezTo>
                    <a:pt x="107" y="216"/>
                    <a:pt x="110" y="214"/>
                    <a:pt x="113" y="214"/>
                  </a:cubicBezTo>
                  <a:cubicBezTo>
                    <a:pt x="159" y="214"/>
                    <a:pt x="159" y="214"/>
                    <a:pt x="159" y="214"/>
                  </a:cubicBezTo>
                  <a:cubicBezTo>
                    <a:pt x="162" y="214"/>
                    <a:pt x="165" y="216"/>
                    <a:pt x="165" y="220"/>
                  </a:cubicBezTo>
                  <a:cubicBezTo>
                    <a:pt x="165" y="223"/>
                    <a:pt x="162" y="226"/>
                    <a:pt x="159" y="226"/>
                  </a:cubicBezTo>
                  <a:close/>
                </a:path>
              </a:pathLst>
            </a:custGeom>
            <a:solidFill>
              <a:srgbClr val="F2C812"/>
            </a:solidFill>
            <a:ln>
              <a:noFill/>
            </a:ln>
          </p:spPr>
          <p:txBody>
            <a:bodyPr vert="horz" wrap="square" lIns="80687" tIns="40344" rIns="80687" bIns="40344" numCol="1" anchor="t" anchorCtr="0" compatLnSpc="1">
              <a:prstTxWarp prst="textNoShape">
                <a:avLst/>
              </a:prstTxWarp>
            </a:bodyPr>
            <a:lstStyle/>
            <a:p>
              <a:pPr defTabSz="914367"/>
              <a:endParaRPr lang="en-US" sz="1568" dirty="0">
                <a:solidFill>
                  <a:srgbClr val="000000"/>
                </a:solidFill>
              </a:endParaRPr>
            </a:p>
          </p:txBody>
        </p:sp>
      </p:grpSp>
      <p:grpSp>
        <p:nvGrpSpPr>
          <p:cNvPr id="9" name="Group 8"/>
          <p:cNvGrpSpPr/>
          <p:nvPr/>
        </p:nvGrpSpPr>
        <p:grpSpPr>
          <a:xfrm>
            <a:off x="360303" y="4565248"/>
            <a:ext cx="6320920" cy="709416"/>
            <a:chOff x="330771" y="5800102"/>
            <a:chExt cx="6320920" cy="709416"/>
          </a:xfrm>
        </p:grpSpPr>
        <p:sp>
          <p:nvSpPr>
            <p:cNvPr id="54" name="Rectangle 53"/>
            <p:cNvSpPr/>
            <p:nvPr/>
          </p:nvSpPr>
          <p:spPr bwMode="auto">
            <a:xfrm>
              <a:off x="330771" y="5800102"/>
              <a:ext cx="6320920" cy="709416"/>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56" tIns="143428" rIns="179285" bIns="143428" numCol="1" spcCol="0" rtlCol="0" fromWordArt="0" anchor="ctr" anchorCtr="0" forceAA="0" compatLnSpc="1">
              <a:prstTxWarp prst="textNoShape">
                <a:avLst/>
              </a:prstTxWarp>
              <a:noAutofit/>
            </a:bodyPr>
            <a:lstStyle/>
            <a:p>
              <a:pPr marL="685800" defTabSz="914367" fontAlgn="base">
                <a:lnSpc>
                  <a:spcPct val="90000"/>
                </a:lnSpc>
                <a:spcBef>
                  <a:spcPct val="20000"/>
                </a:spcBef>
                <a:spcAft>
                  <a:spcPct val="0"/>
                </a:spcAft>
                <a:buSzPct val="90000"/>
              </a:pPr>
              <a:r>
                <a:rPr lang="en-US" sz="2000" dirty="0">
                  <a:ln w="3175">
                    <a:noFill/>
                  </a:ln>
                  <a:solidFill>
                    <a:srgbClr val="000000"/>
                  </a:solidFill>
                  <a:latin typeface="Calibri Light" panose="020F0302020204030204"/>
                </a:rPr>
                <a:t>Integrated with familiar Microsoft products and utilizes commitment for scale &amp; availability in Azure </a:t>
              </a:r>
            </a:p>
          </p:txBody>
        </p:sp>
        <p:sp>
          <p:nvSpPr>
            <p:cNvPr id="74" name="Rectangle 73"/>
            <p:cNvSpPr/>
            <p:nvPr/>
          </p:nvSpPr>
          <p:spPr bwMode="auto">
            <a:xfrm>
              <a:off x="330772" y="5800102"/>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622491"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75" name="Group 74"/>
            <p:cNvGrpSpPr/>
            <p:nvPr/>
          </p:nvGrpSpPr>
          <p:grpSpPr>
            <a:xfrm>
              <a:off x="456880" y="5924930"/>
              <a:ext cx="457200" cy="459760"/>
              <a:chOff x="4862621" y="5295900"/>
              <a:chExt cx="575101" cy="592606"/>
            </a:xfrm>
            <a:solidFill>
              <a:srgbClr val="F2C812"/>
            </a:solidFill>
          </p:grpSpPr>
          <p:sp>
            <p:nvSpPr>
              <p:cNvPr id="76" name="Rectangle 75"/>
              <p:cNvSpPr/>
              <p:nvPr/>
            </p:nvSpPr>
            <p:spPr bwMode="auto">
              <a:xfrm>
                <a:off x="4862621" y="5295900"/>
                <a:ext cx="274320"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ea typeface="Segoe UI" pitchFamily="34" charset="0"/>
                  <a:cs typeface="Segoe UI" pitchFamily="34" charset="0"/>
                </a:endParaRPr>
              </a:p>
            </p:txBody>
          </p:sp>
          <p:sp>
            <p:nvSpPr>
              <p:cNvPr id="77" name="Rectangle 76"/>
              <p:cNvSpPr/>
              <p:nvPr/>
            </p:nvSpPr>
            <p:spPr bwMode="auto">
              <a:xfrm>
                <a:off x="5163402" y="5295900"/>
                <a:ext cx="274320"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p:cNvSpPr/>
              <p:nvPr/>
            </p:nvSpPr>
            <p:spPr bwMode="auto">
              <a:xfrm>
                <a:off x="5163402" y="5614186"/>
                <a:ext cx="274320"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p:cNvSpPr/>
              <p:nvPr/>
            </p:nvSpPr>
            <p:spPr bwMode="auto">
              <a:xfrm>
                <a:off x="4862621" y="5614186"/>
                <a:ext cx="274320"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8" name="Group 7"/>
          <p:cNvGrpSpPr/>
          <p:nvPr/>
        </p:nvGrpSpPr>
        <p:grpSpPr>
          <a:xfrm>
            <a:off x="360303" y="3698832"/>
            <a:ext cx="6320920" cy="709416"/>
            <a:chOff x="330771" y="5005120"/>
            <a:chExt cx="6320920" cy="709416"/>
          </a:xfrm>
        </p:grpSpPr>
        <p:sp>
          <p:nvSpPr>
            <p:cNvPr id="55" name="Rectangle 54"/>
            <p:cNvSpPr/>
            <p:nvPr/>
          </p:nvSpPr>
          <p:spPr bwMode="auto">
            <a:xfrm>
              <a:off x="330771" y="5005120"/>
              <a:ext cx="6320920" cy="709416"/>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56" tIns="143428" rIns="179285" bIns="143428" numCol="1" spcCol="0" rtlCol="0" fromWordArt="0" anchor="ctr" anchorCtr="0" forceAA="0" compatLnSpc="1">
              <a:prstTxWarp prst="textNoShape">
                <a:avLst/>
              </a:prstTxWarp>
              <a:noAutofit/>
            </a:bodyPr>
            <a:lstStyle/>
            <a:p>
              <a:pPr marL="685800" defTabSz="914367" fontAlgn="base">
                <a:lnSpc>
                  <a:spcPct val="90000"/>
                </a:lnSpc>
                <a:spcBef>
                  <a:spcPct val="20000"/>
                </a:spcBef>
                <a:spcAft>
                  <a:spcPct val="0"/>
                </a:spcAft>
                <a:buSzPct val="90000"/>
              </a:pPr>
              <a:r>
                <a:rPr lang="en-US" sz="2000" dirty="0">
                  <a:ln w="3175">
                    <a:noFill/>
                  </a:ln>
                  <a:solidFill>
                    <a:srgbClr val="000000"/>
                  </a:solidFill>
                  <a:latin typeface="Calibri Light" panose="020F0302020204030204"/>
                </a:rPr>
                <a:t>Intuitive data exploration using natural language query</a:t>
              </a:r>
            </a:p>
          </p:txBody>
        </p:sp>
        <p:sp>
          <p:nvSpPr>
            <p:cNvPr id="80" name="Rectangle 79"/>
            <p:cNvSpPr/>
            <p:nvPr/>
          </p:nvSpPr>
          <p:spPr bwMode="auto">
            <a:xfrm>
              <a:off x="332292" y="5005120"/>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622491"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86" name="Picture 85"/>
            <p:cNvPicPr>
              <a:picLocks noChangeAspect="1"/>
            </p:cNvPicPr>
            <p:nvPr/>
          </p:nvPicPr>
          <p:blipFill>
            <a:blip r:embed="rId3"/>
            <a:stretch>
              <a:fillRect/>
            </a:stretch>
          </p:blipFill>
          <p:spPr>
            <a:xfrm>
              <a:off x="394947" y="5088350"/>
              <a:ext cx="562315" cy="537598"/>
            </a:xfrm>
            <a:prstGeom prst="rect">
              <a:avLst/>
            </a:prstGeom>
          </p:spPr>
        </p:pic>
      </p:grpSp>
      <p:grpSp>
        <p:nvGrpSpPr>
          <p:cNvPr id="5" name="Group 4"/>
          <p:cNvGrpSpPr/>
          <p:nvPr/>
        </p:nvGrpSpPr>
        <p:grpSpPr>
          <a:xfrm>
            <a:off x="360303" y="1963460"/>
            <a:ext cx="6320920" cy="709417"/>
            <a:chOff x="330771" y="3412641"/>
            <a:chExt cx="6320920" cy="709417"/>
          </a:xfrm>
        </p:grpSpPr>
        <p:sp>
          <p:nvSpPr>
            <p:cNvPr id="87" name="Rectangle 86"/>
            <p:cNvSpPr/>
            <p:nvPr/>
          </p:nvSpPr>
          <p:spPr bwMode="auto">
            <a:xfrm>
              <a:off x="330772" y="3412641"/>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622491"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3" name="Rectangle 52"/>
            <p:cNvSpPr/>
            <p:nvPr/>
          </p:nvSpPr>
          <p:spPr bwMode="auto">
            <a:xfrm>
              <a:off x="330771" y="3412642"/>
              <a:ext cx="6320920" cy="709416"/>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56" tIns="143428" rIns="179285" bIns="143428" numCol="1" spcCol="0" rtlCol="0" fromWordArt="0" anchor="ctr" anchorCtr="0" forceAA="0" compatLnSpc="1">
              <a:prstTxWarp prst="textNoShape">
                <a:avLst/>
              </a:prstTxWarp>
              <a:noAutofit/>
            </a:bodyPr>
            <a:lstStyle/>
            <a:p>
              <a:pPr marL="685800" defTabSz="914367" fontAlgn="base">
                <a:lnSpc>
                  <a:spcPct val="90000"/>
                </a:lnSpc>
                <a:spcBef>
                  <a:spcPct val="20000"/>
                </a:spcBef>
                <a:spcAft>
                  <a:spcPct val="0"/>
                </a:spcAft>
                <a:buSzPct val="90000"/>
              </a:pPr>
              <a:r>
                <a:rPr lang="en-US" sz="2000" dirty="0">
                  <a:ln w="3175">
                    <a:noFill/>
                  </a:ln>
                  <a:solidFill>
                    <a:srgbClr val="000000"/>
                  </a:solidFill>
                  <a:latin typeface="Calibri Light" panose="020F0302020204030204"/>
                </a:rPr>
                <a:t>Real-time dashboard updates</a:t>
              </a:r>
            </a:p>
          </p:txBody>
        </p:sp>
        <p:sp>
          <p:nvSpPr>
            <p:cNvPr id="88" name="Rectangle 87"/>
            <p:cNvSpPr/>
            <p:nvPr/>
          </p:nvSpPr>
          <p:spPr bwMode="auto">
            <a:xfrm>
              <a:off x="330772" y="3412641"/>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622491"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89" name="Picture 88"/>
            <p:cNvPicPr>
              <a:picLocks noChangeAspect="1"/>
            </p:cNvPicPr>
            <p:nvPr/>
          </p:nvPicPr>
          <p:blipFill>
            <a:blip r:embed="rId4"/>
            <a:stretch>
              <a:fillRect/>
            </a:stretch>
          </p:blipFill>
          <p:spPr>
            <a:xfrm>
              <a:off x="429207" y="3488827"/>
              <a:ext cx="447093" cy="554887"/>
            </a:xfrm>
            <a:prstGeom prst="rect">
              <a:avLst/>
            </a:prstGeom>
          </p:spPr>
        </p:pic>
      </p:grpSp>
      <p:grpSp>
        <p:nvGrpSpPr>
          <p:cNvPr id="10" name="Group 9"/>
          <p:cNvGrpSpPr/>
          <p:nvPr/>
        </p:nvGrpSpPr>
        <p:grpSpPr>
          <a:xfrm>
            <a:off x="340552" y="5435579"/>
            <a:ext cx="6320920" cy="711328"/>
            <a:chOff x="2739892" y="6384690"/>
            <a:chExt cx="6320920" cy="711328"/>
          </a:xfrm>
        </p:grpSpPr>
        <p:sp>
          <p:nvSpPr>
            <p:cNvPr id="61" name="Rectangle 60"/>
            <p:cNvSpPr/>
            <p:nvPr/>
          </p:nvSpPr>
          <p:spPr bwMode="auto">
            <a:xfrm>
              <a:off x="2746237" y="6386602"/>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622491"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8" name="Rectangle 57"/>
            <p:cNvSpPr/>
            <p:nvPr/>
          </p:nvSpPr>
          <p:spPr bwMode="auto">
            <a:xfrm>
              <a:off x="2739892" y="6384690"/>
              <a:ext cx="6320920" cy="709416"/>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56" tIns="143428" rIns="179285" bIns="143428" numCol="1" spcCol="0" rtlCol="0" fromWordArt="0" anchor="ctr" anchorCtr="0" forceAA="0" compatLnSpc="1">
              <a:prstTxWarp prst="textNoShape">
                <a:avLst/>
              </a:prstTxWarp>
              <a:noAutofit/>
            </a:bodyPr>
            <a:lstStyle/>
            <a:p>
              <a:pPr marL="685800" defTabSz="914367" fontAlgn="base">
                <a:lnSpc>
                  <a:spcPct val="90000"/>
                </a:lnSpc>
                <a:spcBef>
                  <a:spcPct val="20000"/>
                </a:spcBef>
                <a:spcAft>
                  <a:spcPct val="0"/>
                </a:spcAft>
                <a:buSzPct val="90000"/>
              </a:pPr>
              <a:r>
                <a:rPr lang="en-US" sz="2000" dirty="0">
                  <a:ln w="3175">
                    <a:noFill/>
                  </a:ln>
                  <a:solidFill>
                    <a:srgbClr val="000000"/>
                  </a:solidFill>
                  <a:latin typeface="Calibri Light" panose="020F0302020204030204"/>
                </a:rPr>
                <a:t>Fast deployment, hybrid configuration, secure, and integrated with existing IT systems.</a:t>
              </a:r>
            </a:p>
          </p:txBody>
        </p:sp>
        <p:grpSp>
          <p:nvGrpSpPr>
            <p:cNvPr id="64" name="Group 63"/>
            <p:cNvGrpSpPr/>
            <p:nvPr/>
          </p:nvGrpSpPr>
          <p:grpSpPr bwMode="black">
            <a:xfrm>
              <a:off x="2839643" y="6497482"/>
              <a:ext cx="515779" cy="489217"/>
              <a:chOff x="2462213" y="1598613"/>
              <a:chExt cx="4222750" cy="3667125"/>
            </a:xfrm>
            <a:solidFill>
              <a:srgbClr val="FFCC00"/>
            </a:solidFill>
          </p:grpSpPr>
          <p:sp>
            <p:nvSpPr>
              <p:cNvPr id="65" name="Rectangle 6"/>
              <p:cNvSpPr>
                <a:spLocks noChangeArrowheads="1"/>
              </p:cNvSpPr>
              <p:nvPr/>
            </p:nvSpPr>
            <p:spPr bwMode="black">
              <a:xfrm>
                <a:off x="5564188" y="3346451"/>
                <a:ext cx="115888"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66" name="Rectangle 7"/>
              <p:cNvSpPr>
                <a:spLocks noChangeArrowheads="1"/>
              </p:cNvSpPr>
              <p:nvPr/>
            </p:nvSpPr>
            <p:spPr bwMode="black">
              <a:xfrm>
                <a:off x="5795963" y="3346451"/>
                <a:ext cx="11271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67" name="Rectangle 8"/>
              <p:cNvSpPr>
                <a:spLocks noChangeArrowheads="1"/>
              </p:cNvSpPr>
              <p:nvPr/>
            </p:nvSpPr>
            <p:spPr bwMode="black">
              <a:xfrm>
                <a:off x="3092451" y="3346451"/>
                <a:ext cx="115888"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68" name="Rectangle 9"/>
              <p:cNvSpPr>
                <a:spLocks noChangeArrowheads="1"/>
              </p:cNvSpPr>
              <p:nvPr/>
            </p:nvSpPr>
            <p:spPr bwMode="black">
              <a:xfrm>
                <a:off x="3324226" y="3346451"/>
                <a:ext cx="117475"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69" name="Freeform 10"/>
              <p:cNvSpPr>
                <a:spLocks/>
              </p:cNvSpPr>
              <p:nvPr/>
            </p:nvSpPr>
            <p:spPr bwMode="black">
              <a:xfrm>
                <a:off x="3902076" y="2506663"/>
                <a:ext cx="101600" cy="123825"/>
              </a:xfrm>
              <a:custGeom>
                <a:avLst/>
                <a:gdLst>
                  <a:gd name="T0" fmla="*/ 36 w 64"/>
                  <a:gd name="T1" fmla="*/ 78 h 78"/>
                  <a:gd name="T2" fmla="*/ 64 w 64"/>
                  <a:gd name="T3" fmla="*/ 64 h 78"/>
                  <a:gd name="T4" fmla="*/ 26 w 64"/>
                  <a:gd name="T5" fmla="*/ 0 h 78"/>
                  <a:gd name="T6" fmla="*/ 0 w 64"/>
                  <a:gd name="T7" fmla="*/ 17 h 78"/>
                  <a:gd name="T8" fmla="*/ 36 w 64"/>
                  <a:gd name="T9" fmla="*/ 78 h 78"/>
                </a:gdLst>
                <a:ahLst/>
                <a:cxnLst>
                  <a:cxn ang="0">
                    <a:pos x="T0" y="T1"/>
                  </a:cxn>
                  <a:cxn ang="0">
                    <a:pos x="T2" y="T3"/>
                  </a:cxn>
                  <a:cxn ang="0">
                    <a:pos x="T4" y="T5"/>
                  </a:cxn>
                  <a:cxn ang="0">
                    <a:pos x="T6" y="T7"/>
                  </a:cxn>
                  <a:cxn ang="0">
                    <a:pos x="T8" y="T9"/>
                  </a:cxn>
                </a:cxnLst>
                <a:rect l="0" t="0" r="r" b="b"/>
                <a:pathLst>
                  <a:path w="64" h="78">
                    <a:moveTo>
                      <a:pt x="36" y="78"/>
                    </a:moveTo>
                    <a:lnTo>
                      <a:pt x="64" y="64"/>
                    </a:lnTo>
                    <a:lnTo>
                      <a:pt x="26" y="0"/>
                    </a:lnTo>
                    <a:lnTo>
                      <a:pt x="0" y="17"/>
                    </a:lnTo>
                    <a:lnTo>
                      <a:pt x="3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70" name="Freeform 11"/>
              <p:cNvSpPr>
                <a:spLocks/>
              </p:cNvSpPr>
              <p:nvPr/>
            </p:nvSpPr>
            <p:spPr bwMode="black">
              <a:xfrm>
                <a:off x="4017963" y="2709863"/>
                <a:ext cx="98425" cy="123825"/>
              </a:xfrm>
              <a:custGeom>
                <a:avLst/>
                <a:gdLst>
                  <a:gd name="T0" fmla="*/ 36 w 62"/>
                  <a:gd name="T1" fmla="*/ 78 h 78"/>
                  <a:gd name="T2" fmla="*/ 62 w 62"/>
                  <a:gd name="T3" fmla="*/ 61 h 78"/>
                  <a:gd name="T4" fmla="*/ 26 w 62"/>
                  <a:gd name="T5" fmla="*/ 0 h 78"/>
                  <a:gd name="T6" fmla="*/ 0 w 62"/>
                  <a:gd name="T7" fmla="*/ 14 h 78"/>
                  <a:gd name="T8" fmla="*/ 36 w 62"/>
                  <a:gd name="T9" fmla="*/ 78 h 78"/>
                </a:gdLst>
                <a:ahLst/>
                <a:cxnLst>
                  <a:cxn ang="0">
                    <a:pos x="T0" y="T1"/>
                  </a:cxn>
                  <a:cxn ang="0">
                    <a:pos x="T2" y="T3"/>
                  </a:cxn>
                  <a:cxn ang="0">
                    <a:pos x="T4" y="T5"/>
                  </a:cxn>
                  <a:cxn ang="0">
                    <a:pos x="T6" y="T7"/>
                  </a:cxn>
                  <a:cxn ang="0">
                    <a:pos x="T8" y="T9"/>
                  </a:cxn>
                </a:cxnLst>
                <a:rect l="0" t="0" r="r" b="b"/>
                <a:pathLst>
                  <a:path w="62" h="78">
                    <a:moveTo>
                      <a:pt x="36" y="78"/>
                    </a:moveTo>
                    <a:lnTo>
                      <a:pt x="62" y="61"/>
                    </a:lnTo>
                    <a:lnTo>
                      <a:pt x="26" y="0"/>
                    </a:lnTo>
                    <a:lnTo>
                      <a:pt x="0" y="14"/>
                    </a:lnTo>
                    <a:lnTo>
                      <a:pt x="3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71" name="Freeform 12"/>
              <p:cNvSpPr>
                <a:spLocks/>
              </p:cNvSpPr>
              <p:nvPr/>
            </p:nvSpPr>
            <p:spPr bwMode="black">
              <a:xfrm>
                <a:off x="4873626" y="2709863"/>
                <a:ext cx="98425" cy="123825"/>
              </a:xfrm>
              <a:custGeom>
                <a:avLst/>
                <a:gdLst>
                  <a:gd name="T0" fmla="*/ 26 w 62"/>
                  <a:gd name="T1" fmla="*/ 78 h 78"/>
                  <a:gd name="T2" fmla="*/ 62 w 62"/>
                  <a:gd name="T3" fmla="*/ 14 h 78"/>
                  <a:gd name="T4" fmla="*/ 36 w 62"/>
                  <a:gd name="T5" fmla="*/ 0 h 78"/>
                  <a:gd name="T6" fmla="*/ 0 w 62"/>
                  <a:gd name="T7" fmla="*/ 61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4"/>
                    </a:lnTo>
                    <a:lnTo>
                      <a:pt x="36" y="0"/>
                    </a:lnTo>
                    <a:lnTo>
                      <a:pt x="0" y="61"/>
                    </a:lnTo>
                    <a:lnTo>
                      <a:pt x="2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85" name="Freeform 13"/>
              <p:cNvSpPr>
                <a:spLocks/>
              </p:cNvSpPr>
              <p:nvPr/>
            </p:nvSpPr>
            <p:spPr bwMode="black">
              <a:xfrm>
                <a:off x="4989513" y="2506663"/>
                <a:ext cx="98425" cy="123825"/>
              </a:xfrm>
              <a:custGeom>
                <a:avLst/>
                <a:gdLst>
                  <a:gd name="T0" fmla="*/ 26 w 62"/>
                  <a:gd name="T1" fmla="*/ 78 h 78"/>
                  <a:gd name="T2" fmla="*/ 62 w 62"/>
                  <a:gd name="T3" fmla="*/ 17 h 78"/>
                  <a:gd name="T4" fmla="*/ 36 w 62"/>
                  <a:gd name="T5" fmla="*/ 0 h 78"/>
                  <a:gd name="T6" fmla="*/ 0 w 62"/>
                  <a:gd name="T7" fmla="*/ 64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7"/>
                    </a:lnTo>
                    <a:lnTo>
                      <a:pt x="36" y="0"/>
                    </a:lnTo>
                    <a:lnTo>
                      <a:pt x="0" y="64"/>
                    </a:lnTo>
                    <a:lnTo>
                      <a:pt x="2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90" name="Freeform 14"/>
              <p:cNvSpPr>
                <a:spLocks/>
              </p:cNvSpPr>
              <p:nvPr/>
            </p:nvSpPr>
            <p:spPr bwMode="black">
              <a:xfrm>
                <a:off x="4017963" y="3990976"/>
                <a:ext cx="98425" cy="123825"/>
              </a:xfrm>
              <a:custGeom>
                <a:avLst/>
                <a:gdLst>
                  <a:gd name="T0" fmla="*/ 0 w 62"/>
                  <a:gd name="T1" fmla="*/ 64 h 78"/>
                  <a:gd name="T2" fmla="*/ 26 w 62"/>
                  <a:gd name="T3" fmla="*/ 78 h 78"/>
                  <a:gd name="T4" fmla="*/ 62 w 62"/>
                  <a:gd name="T5" fmla="*/ 14 h 78"/>
                  <a:gd name="T6" fmla="*/ 36 w 62"/>
                  <a:gd name="T7" fmla="*/ 0 h 78"/>
                  <a:gd name="T8" fmla="*/ 0 w 62"/>
                  <a:gd name="T9" fmla="*/ 64 h 78"/>
                </a:gdLst>
                <a:ahLst/>
                <a:cxnLst>
                  <a:cxn ang="0">
                    <a:pos x="T0" y="T1"/>
                  </a:cxn>
                  <a:cxn ang="0">
                    <a:pos x="T2" y="T3"/>
                  </a:cxn>
                  <a:cxn ang="0">
                    <a:pos x="T4" y="T5"/>
                  </a:cxn>
                  <a:cxn ang="0">
                    <a:pos x="T6" y="T7"/>
                  </a:cxn>
                  <a:cxn ang="0">
                    <a:pos x="T8" y="T9"/>
                  </a:cxn>
                </a:cxnLst>
                <a:rect l="0" t="0" r="r" b="b"/>
                <a:pathLst>
                  <a:path w="62" h="78">
                    <a:moveTo>
                      <a:pt x="0" y="64"/>
                    </a:moveTo>
                    <a:lnTo>
                      <a:pt x="26" y="78"/>
                    </a:lnTo>
                    <a:lnTo>
                      <a:pt x="62" y="14"/>
                    </a:lnTo>
                    <a:lnTo>
                      <a:pt x="36" y="0"/>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91" name="Freeform 15"/>
              <p:cNvSpPr>
                <a:spLocks/>
              </p:cNvSpPr>
              <p:nvPr/>
            </p:nvSpPr>
            <p:spPr bwMode="black">
              <a:xfrm>
                <a:off x="3902076" y="4189413"/>
                <a:ext cx="101600" cy="128588"/>
              </a:xfrm>
              <a:custGeom>
                <a:avLst/>
                <a:gdLst>
                  <a:gd name="T0" fmla="*/ 0 w 64"/>
                  <a:gd name="T1" fmla="*/ 64 h 81"/>
                  <a:gd name="T2" fmla="*/ 26 w 64"/>
                  <a:gd name="T3" fmla="*/ 81 h 81"/>
                  <a:gd name="T4" fmla="*/ 64 w 64"/>
                  <a:gd name="T5" fmla="*/ 17 h 81"/>
                  <a:gd name="T6" fmla="*/ 36 w 64"/>
                  <a:gd name="T7" fmla="*/ 0 h 81"/>
                  <a:gd name="T8" fmla="*/ 0 w 64"/>
                  <a:gd name="T9" fmla="*/ 64 h 81"/>
                </a:gdLst>
                <a:ahLst/>
                <a:cxnLst>
                  <a:cxn ang="0">
                    <a:pos x="T0" y="T1"/>
                  </a:cxn>
                  <a:cxn ang="0">
                    <a:pos x="T2" y="T3"/>
                  </a:cxn>
                  <a:cxn ang="0">
                    <a:pos x="T4" y="T5"/>
                  </a:cxn>
                  <a:cxn ang="0">
                    <a:pos x="T6" y="T7"/>
                  </a:cxn>
                  <a:cxn ang="0">
                    <a:pos x="T8" y="T9"/>
                  </a:cxn>
                </a:cxnLst>
                <a:rect l="0" t="0" r="r" b="b"/>
                <a:pathLst>
                  <a:path w="64" h="81">
                    <a:moveTo>
                      <a:pt x="0" y="64"/>
                    </a:moveTo>
                    <a:lnTo>
                      <a:pt x="26" y="81"/>
                    </a:lnTo>
                    <a:lnTo>
                      <a:pt x="64" y="17"/>
                    </a:lnTo>
                    <a:lnTo>
                      <a:pt x="36" y="0"/>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92" name="Freeform 16"/>
              <p:cNvSpPr>
                <a:spLocks/>
              </p:cNvSpPr>
              <p:nvPr/>
            </p:nvSpPr>
            <p:spPr bwMode="black">
              <a:xfrm>
                <a:off x="4989513" y="4189413"/>
                <a:ext cx="98425" cy="128588"/>
              </a:xfrm>
              <a:custGeom>
                <a:avLst/>
                <a:gdLst>
                  <a:gd name="T0" fmla="*/ 26 w 62"/>
                  <a:gd name="T1" fmla="*/ 0 h 81"/>
                  <a:gd name="T2" fmla="*/ 0 w 62"/>
                  <a:gd name="T3" fmla="*/ 17 h 81"/>
                  <a:gd name="T4" fmla="*/ 36 w 62"/>
                  <a:gd name="T5" fmla="*/ 81 h 81"/>
                  <a:gd name="T6" fmla="*/ 62 w 62"/>
                  <a:gd name="T7" fmla="*/ 64 h 81"/>
                  <a:gd name="T8" fmla="*/ 26 w 62"/>
                  <a:gd name="T9" fmla="*/ 0 h 81"/>
                </a:gdLst>
                <a:ahLst/>
                <a:cxnLst>
                  <a:cxn ang="0">
                    <a:pos x="T0" y="T1"/>
                  </a:cxn>
                  <a:cxn ang="0">
                    <a:pos x="T2" y="T3"/>
                  </a:cxn>
                  <a:cxn ang="0">
                    <a:pos x="T4" y="T5"/>
                  </a:cxn>
                  <a:cxn ang="0">
                    <a:pos x="T6" y="T7"/>
                  </a:cxn>
                  <a:cxn ang="0">
                    <a:pos x="T8" y="T9"/>
                  </a:cxn>
                </a:cxnLst>
                <a:rect l="0" t="0" r="r" b="b"/>
                <a:pathLst>
                  <a:path w="62" h="81">
                    <a:moveTo>
                      <a:pt x="26" y="0"/>
                    </a:moveTo>
                    <a:lnTo>
                      <a:pt x="0" y="17"/>
                    </a:lnTo>
                    <a:lnTo>
                      <a:pt x="36" y="81"/>
                    </a:lnTo>
                    <a:lnTo>
                      <a:pt x="62" y="64"/>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93" name="Freeform 17"/>
              <p:cNvSpPr>
                <a:spLocks/>
              </p:cNvSpPr>
              <p:nvPr/>
            </p:nvSpPr>
            <p:spPr bwMode="black">
              <a:xfrm>
                <a:off x="4873626" y="3990976"/>
                <a:ext cx="98425" cy="123825"/>
              </a:xfrm>
              <a:custGeom>
                <a:avLst/>
                <a:gdLst>
                  <a:gd name="T0" fmla="*/ 0 w 62"/>
                  <a:gd name="T1" fmla="*/ 14 h 78"/>
                  <a:gd name="T2" fmla="*/ 36 w 62"/>
                  <a:gd name="T3" fmla="*/ 78 h 78"/>
                  <a:gd name="T4" fmla="*/ 62 w 62"/>
                  <a:gd name="T5" fmla="*/ 64 h 78"/>
                  <a:gd name="T6" fmla="*/ 26 w 62"/>
                  <a:gd name="T7" fmla="*/ 0 h 78"/>
                  <a:gd name="T8" fmla="*/ 0 w 62"/>
                  <a:gd name="T9" fmla="*/ 14 h 78"/>
                </a:gdLst>
                <a:ahLst/>
                <a:cxnLst>
                  <a:cxn ang="0">
                    <a:pos x="T0" y="T1"/>
                  </a:cxn>
                  <a:cxn ang="0">
                    <a:pos x="T2" y="T3"/>
                  </a:cxn>
                  <a:cxn ang="0">
                    <a:pos x="T4" y="T5"/>
                  </a:cxn>
                  <a:cxn ang="0">
                    <a:pos x="T6" y="T7"/>
                  </a:cxn>
                  <a:cxn ang="0">
                    <a:pos x="T8" y="T9"/>
                  </a:cxn>
                </a:cxnLst>
                <a:rect l="0" t="0" r="r" b="b"/>
                <a:pathLst>
                  <a:path w="62" h="78">
                    <a:moveTo>
                      <a:pt x="0" y="14"/>
                    </a:moveTo>
                    <a:lnTo>
                      <a:pt x="36" y="78"/>
                    </a:lnTo>
                    <a:lnTo>
                      <a:pt x="62" y="64"/>
                    </a:lnTo>
                    <a:lnTo>
                      <a:pt x="26"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94" name="Freeform 18"/>
              <p:cNvSpPr>
                <a:spLocks/>
              </p:cNvSpPr>
              <p:nvPr/>
            </p:nvSpPr>
            <p:spPr bwMode="black">
              <a:xfrm>
                <a:off x="3579813" y="2892426"/>
                <a:ext cx="1833563" cy="1068388"/>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95" name="Freeform 19"/>
              <p:cNvSpPr>
                <a:spLocks noEditPoints="1"/>
              </p:cNvSpPr>
              <p:nvPr/>
            </p:nvSpPr>
            <p:spPr bwMode="black">
              <a:xfrm>
                <a:off x="3321051" y="1598613"/>
                <a:ext cx="750888" cy="522288"/>
              </a:xfrm>
              <a:custGeom>
                <a:avLst/>
                <a:gdLst>
                  <a:gd name="T0" fmla="*/ 174 w 200"/>
                  <a:gd name="T1" fmla="*/ 0 h 139"/>
                  <a:gd name="T2" fmla="*/ 26 w 200"/>
                  <a:gd name="T3" fmla="*/ 0 h 139"/>
                  <a:gd name="T4" fmla="*/ 0 w 200"/>
                  <a:gd name="T5" fmla="*/ 27 h 139"/>
                  <a:gd name="T6" fmla="*/ 0 w 200"/>
                  <a:gd name="T7" fmla="*/ 113 h 139"/>
                  <a:gd name="T8" fmla="*/ 26 w 200"/>
                  <a:gd name="T9" fmla="*/ 139 h 139"/>
                  <a:gd name="T10" fmla="*/ 174 w 200"/>
                  <a:gd name="T11" fmla="*/ 139 h 139"/>
                  <a:gd name="T12" fmla="*/ 200 w 200"/>
                  <a:gd name="T13" fmla="*/ 113 h 139"/>
                  <a:gd name="T14" fmla="*/ 200 w 200"/>
                  <a:gd name="T15" fmla="*/ 27 h 139"/>
                  <a:gd name="T16" fmla="*/ 174 w 200"/>
                  <a:gd name="T17" fmla="*/ 0 h 139"/>
                  <a:gd name="T18" fmla="*/ 185 w 200"/>
                  <a:gd name="T19" fmla="*/ 113 h 139"/>
                  <a:gd name="T20" fmla="*/ 174 w 200"/>
                  <a:gd name="T21" fmla="*/ 124 h 139"/>
                  <a:gd name="T22" fmla="*/ 26 w 200"/>
                  <a:gd name="T23" fmla="*/ 124 h 139"/>
                  <a:gd name="T24" fmla="*/ 15 w 200"/>
                  <a:gd name="T25" fmla="*/ 113 h 139"/>
                  <a:gd name="T26" fmla="*/ 15 w 200"/>
                  <a:gd name="T27" fmla="*/ 27 h 139"/>
                  <a:gd name="T28" fmla="*/ 26 w 200"/>
                  <a:gd name="T29" fmla="*/ 16 h 139"/>
                  <a:gd name="T30" fmla="*/ 174 w 200"/>
                  <a:gd name="T31" fmla="*/ 16 h 139"/>
                  <a:gd name="T32" fmla="*/ 185 w 200"/>
                  <a:gd name="T33" fmla="*/ 27 h 139"/>
                  <a:gd name="T34" fmla="*/ 185 w 200"/>
                  <a:gd name="T35" fmla="*/ 11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139">
                    <a:moveTo>
                      <a:pt x="174" y="0"/>
                    </a:moveTo>
                    <a:cubicBezTo>
                      <a:pt x="26" y="0"/>
                      <a:pt x="26" y="0"/>
                      <a:pt x="26" y="0"/>
                    </a:cubicBezTo>
                    <a:cubicBezTo>
                      <a:pt x="12" y="0"/>
                      <a:pt x="0" y="12"/>
                      <a:pt x="0" y="27"/>
                    </a:cubicBezTo>
                    <a:cubicBezTo>
                      <a:pt x="0" y="113"/>
                      <a:pt x="0" y="113"/>
                      <a:pt x="0" y="113"/>
                    </a:cubicBezTo>
                    <a:cubicBezTo>
                      <a:pt x="0" y="127"/>
                      <a:pt x="12" y="139"/>
                      <a:pt x="26" y="139"/>
                    </a:cubicBezTo>
                    <a:cubicBezTo>
                      <a:pt x="174" y="139"/>
                      <a:pt x="174" y="139"/>
                      <a:pt x="174" y="139"/>
                    </a:cubicBezTo>
                    <a:cubicBezTo>
                      <a:pt x="188" y="139"/>
                      <a:pt x="200" y="127"/>
                      <a:pt x="200" y="113"/>
                    </a:cubicBezTo>
                    <a:cubicBezTo>
                      <a:pt x="200" y="27"/>
                      <a:pt x="200" y="27"/>
                      <a:pt x="200" y="27"/>
                    </a:cubicBezTo>
                    <a:cubicBezTo>
                      <a:pt x="200" y="12"/>
                      <a:pt x="188" y="0"/>
                      <a:pt x="174" y="0"/>
                    </a:cubicBezTo>
                    <a:moveTo>
                      <a:pt x="185" y="113"/>
                    </a:moveTo>
                    <a:cubicBezTo>
                      <a:pt x="185" y="119"/>
                      <a:pt x="180" y="124"/>
                      <a:pt x="174" y="124"/>
                    </a:cubicBezTo>
                    <a:cubicBezTo>
                      <a:pt x="26" y="124"/>
                      <a:pt x="26" y="124"/>
                      <a:pt x="26" y="124"/>
                    </a:cubicBezTo>
                    <a:cubicBezTo>
                      <a:pt x="20" y="124"/>
                      <a:pt x="15" y="119"/>
                      <a:pt x="15" y="113"/>
                    </a:cubicBezTo>
                    <a:cubicBezTo>
                      <a:pt x="15" y="27"/>
                      <a:pt x="15" y="27"/>
                      <a:pt x="15" y="27"/>
                    </a:cubicBezTo>
                    <a:cubicBezTo>
                      <a:pt x="15" y="21"/>
                      <a:pt x="20" y="16"/>
                      <a:pt x="26" y="16"/>
                    </a:cubicBezTo>
                    <a:cubicBezTo>
                      <a:pt x="174" y="16"/>
                      <a:pt x="174" y="16"/>
                      <a:pt x="174" y="16"/>
                    </a:cubicBezTo>
                    <a:cubicBezTo>
                      <a:pt x="180" y="16"/>
                      <a:pt x="185" y="21"/>
                      <a:pt x="185" y="27"/>
                    </a:cubicBezTo>
                    <a:lnTo>
                      <a:pt x="185"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96" name="Freeform 20"/>
              <p:cNvSpPr>
                <a:spLocks/>
              </p:cNvSpPr>
              <p:nvPr/>
            </p:nvSpPr>
            <p:spPr bwMode="black">
              <a:xfrm>
                <a:off x="3178176" y="2154238"/>
                <a:ext cx="1035050" cy="239713"/>
              </a:xfrm>
              <a:custGeom>
                <a:avLst/>
                <a:gdLst>
                  <a:gd name="T0" fmla="*/ 7 w 276"/>
                  <a:gd name="T1" fmla="*/ 64 h 64"/>
                  <a:gd name="T2" fmla="*/ 269 w 276"/>
                  <a:gd name="T3" fmla="*/ 64 h 64"/>
                  <a:gd name="T4" fmla="*/ 276 w 276"/>
                  <a:gd name="T5" fmla="*/ 57 h 64"/>
                  <a:gd name="T6" fmla="*/ 276 w 276"/>
                  <a:gd name="T7" fmla="*/ 54 h 64"/>
                  <a:gd name="T8" fmla="*/ 272 w 276"/>
                  <a:gd name="T9" fmla="*/ 42 h 64"/>
                  <a:gd name="T10" fmla="*/ 240 w 276"/>
                  <a:gd name="T11" fmla="*/ 5 h 64"/>
                  <a:gd name="T12" fmla="*/ 229 w 276"/>
                  <a:gd name="T13" fmla="*/ 0 h 64"/>
                  <a:gd name="T14" fmla="*/ 47 w 276"/>
                  <a:gd name="T15" fmla="*/ 0 h 64"/>
                  <a:gd name="T16" fmla="*/ 36 w 276"/>
                  <a:gd name="T17" fmla="*/ 5 h 64"/>
                  <a:gd name="T18" fmla="*/ 4 w 276"/>
                  <a:gd name="T19" fmla="*/ 42 h 64"/>
                  <a:gd name="T20" fmla="*/ 0 w 276"/>
                  <a:gd name="T21" fmla="*/ 54 h 64"/>
                  <a:gd name="T22" fmla="*/ 0 w 276"/>
                  <a:gd name="T23" fmla="*/ 57 h 64"/>
                  <a:gd name="T24" fmla="*/ 7 w 276"/>
                  <a:gd name="T2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6" h="64">
                    <a:moveTo>
                      <a:pt x="7" y="64"/>
                    </a:moveTo>
                    <a:cubicBezTo>
                      <a:pt x="269" y="64"/>
                      <a:pt x="269" y="64"/>
                      <a:pt x="269" y="64"/>
                    </a:cubicBezTo>
                    <a:cubicBezTo>
                      <a:pt x="273" y="64"/>
                      <a:pt x="276" y="61"/>
                      <a:pt x="276" y="57"/>
                    </a:cubicBezTo>
                    <a:cubicBezTo>
                      <a:pt x="276" y="54"/>
                      <a:pt x="276" y="54"/>
                      <a:pt x="276" y="54"/>
                    </a:cubicBezTo>
                    <a:cubicBezTo>
                      <a:pt x="276" y="50"/>
                      <a:pt x="274" y="45"/>
                      <a:pt x="272" y="42"/>
                    </a:cubicBezTo>
                    <a:cubicBezTo>
                      <a:pt x="240" y="5"/>
                      <a:pt x="240" y="5"/>
                      <a:pt x="240" y="5"/>
                    </a:cubicBezTo>
                    <a:cubicBezTo>
                      <a:pt x="238" y="2"/>
                      <a:pt x="233" y="0"/>
                      <a:pt x="229" y="0"/>
                    </a:cubicBezTo>
                    <a:cubicBezTo>
                      <a:pt x="47" y="0"/>
                      <a:pt x="47" y="0"/>
                      <a:pt x="47" y="0"/>
                    </a:cubicBezTo>
                    <a:cubicBezTo>
                      <a:pt x="43" y="0"/>
                      <a:pt x="38" y="2"/>
                      <a:pt x="36" y="5"/>
                    </a:cubicBezTo>
                    <a:cubicBezTo>
                      <a:pt x="4" y="42"/>
                      <a:pt x="4" y="42"/>
                      <a:pt x="4" y="42"/>
                    </a:cubicBezTo>
                    <a:cubicBezTo>
                      <a:pt x="2" y="45"/>
                      <a:pt x="0" y="50"/>
                      <a:pt x="0" y="54"/>
                    </a:cubicBezTo>
                    <a:cubicBezTo>
                      <a:pt x="0" y="57"/>
                      <a:pt x="0" y="57"/>
                      <a:pt x="0" y="57"/>
                    </a:cubicBezTo>
                    <a:cubicBezTo>
                      <a:pt x="0" y="61"/>
                      <a:pt x="3" y="64"/>
                      <a:pt x="7" y="6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97" name="Freeform 21"/>
              <p:cNvSpPr>
                <a:spLocks noEditPoints="1"/>
              </p:cNvSpPr>
              <p:nvPr/>
            </p:nvSpPr>
            <p:spPr bwMode="black">
              <a:xfrm>
                <a:off x="4730751" y="1639888"/>
                <a:ext cx="781050" cy="608013"/>
              </a:xfrm>
              <a:custGeom>
                <a:avLst/>
                <a:gdLst>
                  <a:gd name="T0" fmla="*/ 177 w 208"/>
                  <a:gd name="T1" fmla="*/ 0 h 162"/>
                  <a:gd name="T2" fmla="*/ 31 w 208"/>
                  <a:gd name="T3" fmla="*/ 0 h 162"/>
                  <a:gd name="T4" fmla="*/ 0 w 208"/>
                  <a:gd name="T5" fmla="*/ 31 h 162"/>
                  <a:gd name="T6" fmla="*/ 0 w 208"/>
                  <a:gd name="T7" fmla="*/ 131 h 162"/>
                  <a:gd name="T8" fmla="*/ 31 w 208"/>
                  <a:gd name="T9" fmla="*/ 162 h 162"/>
                  <a:gd name="T10" fmla="*/ 177 w 208"/>
                  <a:gd name="T11" fmla="*/ 162 h 162"/>
                  <a:gd name="T12" fmla="*/ 208 w 208"/>
                  <a:gd name="T13" fmla="*/ 131 h 162"/>
                  <a:gd name="T14" fmla="*/ 208 w 208"/>
                  <a:gd name="T15" fmla="*/ 31 h 162"/>
                  <a:gd name="T16" fmla="*/ 177 w 208"/>
                  <a:gd name="T17" fmla="*/ 0 h 162"/>
                  <a:gd name="T18" fmla="*/ 190 w 208"/>
                  <a:gd name="T19" fmla="*/ 131 h 162"/>
                  <a:gd name="T20" fmla="*/ 177 w 208"/>
                  <a:gd name="T21" fmla="*/ 144 h 162"/>
                  <a:gd name="T22" fmla="*/ 31 w 208"/>
                  <a:gd name="T23" fmla="*/ 144 h 162"/>
                  <a:gd name="T24" fmla="*/ 18 w 208"/>
                  <a:gd name="T25" fmla="*/ 131 h 162"/>
                  <a:gd name="T26" fmla="*/ 18 w 208"/>
                  <a:gd name="T27" fmla="*/ 31 h 162"/>
                  <a:gd name="T28" fmla="*/ 31 w 208"/>
                  <a:gd name="T29" fmla="*/ 18 h 162"/>
                  <a:gd name="T30" fmla="*/ 177 w 208"/>
                  <a:gd name="T31" fmla="*/ 18 h 162"/>
                  <a:gd name="T32" fmla="*/ 190 w 208"/>
                  <a:gd name="T33" fmla="*/ 31 h 162"/>
                  <a:gd name="T34" fmla="*/ 190 w 208"/>
                  <a:gd name="T35" fmla="*/ 13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162">
                    <a:moveTo>
                      <a:pt x="177" y="0"/>
                    </a:moveTo>
                    <a:cubicBezTo>
                      <a:pt x="31" y="0"/>
                      <a:pt x="31" y="0"/>
                      <a:pt x="31" y="0"/>
                    </a:cubicBezTo>
                    <a:cubicBezTo>
                      <a:pt x="14" y="0"/>
                      <a:pt x="0" y="14"/>
                      <a:pt x="0" y="31"/>
                    </a:cubicBezTo>
                    <a:cubicBezTo>
                      <a:pt x="0" y="131"/>
                      <a:pt x="0" y="131"/>
                      <a:pt x="0" y="131"/>
                    </a:cubicBezTo>
                    <a:cubicBezTo>
                      <a:pt x="0" y="148"/>
                      <a:pt x="14" y="162"/>
                      <a:pt x="31" y="162"/>
                    </a:cubicBezTo>
                    <a:cubicBezTo>
                      <a:pt x="177" y="162"/>
                      <a:pt x="177" y="162"/>
                      <a:pt x="177" y="162"/>
                    </a:cubicBezTo>
                    <a:cubicBezTo>
                      <a:pt x="194" y="162"/>
                      <a:pt x="208" y="148"/>
                      <a:pt x="208" y="131"/>
                    </a:cubicBezTo>
                    <a:cubicBezTo>
                      <a:pt x="208" y="31"/>
                      <a:pt x="208" y="31"/>
                      <a:pt x="208" y="31"/>
                    </a:cubicBezTo>
                    <a:cubicBezTo>
                      <a:pt x="208" y="14"/>
                      <a:pt x="194" y="0"/>
                      <a:pt x="177" y="0"/>
                    </a:cubicBezTo>
                    <a:moveTo>
                      <a:pt x="190" y="131"/>
                    </a:moveTo>
                    <a:cubicBezTo>
                      <a:pt x="190" y="138"/>
                      <a:pt x="184" y="144"/>
                      <a:pt x="177" y="144"/>
                    </a:cubicBezTo>
                    <a:cubicBezTo>
                      <a:pt x="31" y="144"/>
                      <a:pt x="31" y="144"/>
                      <a:pt x="31" y="144"/>
                    </a:cubicBezTo>
                    <a:cubicBezTo>
                      <a:pt x="24" y="144"/>
                      <a:pt x="18" y="138"/>
                      <a:pt x="18" y="131"/>
                    </a:cubicBezTo>
                    <a:cubicBezTo>
                      <a:pt x="18" y="31"/>
                      <a:pt x="18" y="31"/>
                      <a:pt x="18" y="31"/>
                    </a:cubicBezTo>
                    <a:cubicBezTo>
                      <a:pt x="18" y="24"/>
                      <a:pt x="24" y="18"/>
                      <a:pt x="31" y="18"/>
                    </a:cubicBezTo>
                    <a:cubicBezTo>
                      <a:pt x="177" y="18"/>
                      <a:pt x="177" y="18"/>
                      <a:pt x="177" y="18"/>
                    </a:cubicBezTo>
                    <a:cubicBezTo>
                      <a:pt x="184" y="18"/>
                      <a:pt x="190" y="24"/>
                      <a:pt x="190" y="31"/>
                    </a:cubicBezTo>
                    <a:lnTo>
                      <a:pt x="190"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98" name="Freeform 22"/>
              <p:cNvSpPr>
                <a:spLocks/>
              </p:cNvSpPr>
              <p:nvPr/>
            </p:nvSpPr>
            <p:spPr bwMode="black">
              <a:xfrm>
                <a:off x="4911726" y="2289176"/>
                <a:ext cx="419100" cy="104775"/>
              </a:xfrm>
              <a:custGeom>
                <a:avLst/>
                <a:gdLst>
                  <a:gd name="T0" fmla="*/ 112 w 112"/>
                  <a:gd name="T1" fmla="*/ 25 h 28"/>
                  <a:gd name="T2" fmla="*/ 112 w 112"/>
                  <a:gd name="T3" fmla="*/ 23 h 28"/>
                  <a:gd name="T4" fmla="*/ 110 w 112"/>
                  <a:gd name="T5" fmla="*/ 18 h 28"/>
                  <a:gd name="T6" fmla="*/ 96 w 112"/>
                  <a:gd name="T7" fmla="*/ 2 h 28"/>
                  <a:gd name="T8" fmla="*/ 91 w 112"/>
                  <a:gd name="T9" fmla="*/ 0 h 28"/>
                  <a:gd name="T10" fmla="*/ 21 w 112"/>
                  <a:gd name="T11" fmla="*/ 0 h 28"/>
                  <a:gd name="T12" fmla="*/ 16 w 112"/>
                  <a:gd name="T13" fmla="*/ 2 h 28"/>
                  <a:gd name="T14" fmla="*/ 2 w 112"/>
                  <a:gd name="T15" fmla="*/ 18 h 28"/>
                  <a:gd name="T16" fmla="*/ 0 w 112"/>
                  <a:gd name="T17" fmla="*/ 23 h 28"/>
                  <a:gd name="T18" fmla="*/ 0 w 112"/>
                  <a:gd name="T19" fmla="*/ 25 h 28"/>
                  <a:gd name="T20" fmla="*/ 3 w 112"/>
                  <a:gd name="T21" fmla="*/ 28 h 28"/>
                  <a:gd name="T22" fmla="*/ 109 w 112"/>
                  <a:gd name="T23" fmla="*/ 28 h 28"/>
                  <a:gd name="T24" fmla="*/ 112 w 112"/>
                  <a:gd name="T25"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28">
                    <a:moveTo>
                      <a:pt x="112" y="25"/>
                    </a:moveTo>
                    <a:cubicBezTo>
                      <a:pt x="112" y="23"/>
                      <a:pt x="112" y="23"/>
                      <a:pt x="112" y="23"/>
                    </a:cubicBezTo>
                    <a:cubicBezTo>
                      <a:pt x="112" y="22"/>
                      <a:pt x="111" y="20"/>
                      <a:pt x="110" y="18"/>
                    </a:cubicBezTo>
                    <a:cubicBezTo>
                      <a:pt x="96" y="2"/>
                      <a:pt x="96" y="2"/>
                      <a:pt x="96" y="2"/>
                    </a:cubicBezTo>
                    <a:cubicBezTo>
                      <a:pt x="95" y="1"/>
                      <a:pt x="93" y="0"/>
                      <a:pt x="91" y="0"/>
                    </a:cubicBezTo>
                    <a:cubicBezTo>
                      <a:pt x="21" y="0"/>
                      <a:pt x="21" y="0"/>
                      <a:pt x="21" y="0"/>
                    </a:cubicBezTo>
                    <a:cubicBezTo>
                      <a:pt x="19" y="0"/>
                      <a:pt x="17" y="1"/>
                      <a:pt x="16" y="2"/>
                    </a:cubicBezTo>
                    <a:cubicBezTo>
                      <a:pt x="2" y="18"/>
                      <a:pt x="2" y="18"/>
                      <a:pt x="2" y="18"/>
                    </a:cubicBezTo>
                    <a:cubicBezTo>
                      <a:pt x="1" y="20"/>
                      <a:pt x="0" y="22"/>
                      <a:pt x="0" y="23"/>
                    </a:cubicBezTo>
                    <a:cubicBezTo>
                      <a:pt x="0" y="25"/>
                      <a:pt x="0" y="25"/>
                      <a:pt x="0" y="25"/>
                    </a:cubicBezTo>
                    <a:cubicBezTo>
                      <a:pt x="0" y="26"/>
                      <a:pt x="1" y="28"/>
                      <a:pt x="3" y="28"/>
                    </a:cubicBezTo>
                    <a:cubicBezTo>
                      <a:pt x="109" y="28"/>
                      <a:pt x="109" y="28"/>
                      <a:pt x="109" y="28"/>
                    </a:cubicBezTo>
                    <a:cubicBezTo>
                      <a:pt x="111" y="28"/>
                      <a:pt x="112" y="26"/>
                      <a:pt x="112"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99" name="Freeform 23"/>
              <p:cNvSpPr>
                <a:spLocks noEditPoints="1"/>
              </p:cNvSpPr>
              <p:nvPr/>
            </p:nvSpPr>
            <p:spPr bwMode="black">
              <a:xfrm>
                <a:off x="5586413" y="1639888"/>
                <a:ext cx="385763" cy="754063"/>
              </a:xfrm>
              <a:custGeom>
                <a:avLst/>
                <a:gdLst>
                  <a:gd name="T0" fmla="*/ 89 w 103"/>
                  <a:gd name="T1" fmla="*/ 0 h 201"/>
                  <a:gd name="T2" fmla="*/ 13 w 103"/>
                  <a:gd name="T3" fmla="*/ 0 h 201"/>
                  <a:gd name="T4" fmla="*/ 0 w 103"/>
                  <a:gd name="T5" fmla="*/ 13 h 201"/>
                  <a:gd name="T6" fmla="*/ 0 w 103"/>
                  <a:gd name="T7" fmla="*/ 187 h 201"/>
                  <a:gd name="T8" fmla="*/ 13 w 103"/>
                  <a:gd name="T9" fmla="*/ 201 h 201"/>
                  <a:gd name="T10" fmla="*/ 89 w 103"/>
                  <a:gd name="T11" fmla="*/ 201 h 201"/>
                  <a:gd name="T12" fmla="*/ 103 w 103"/>
                  <a:gd name="T13" fmla="*/ 187 h 201"/>
                  <a:gd name="T14" fmla="*/ 103 w 103"/>
                  <a:gd name="T15" fmla="*/ 13 h 201"/>
                  <a:gd name="T16" fmla="*/ 89 w 103"/>
                  <a:gd name="T17" fmla="*/ 0 h 201"/>
                  <a:gd name="T18" fmla="*/ 52 w 103"/>
                  <a:gd name="T19" fmla="*/ 187 h 201"/>
                  <a:gd name="T20" fmla="*/ 40 w 103"/>
                  <a:gd name="T21" fmla="*/ 175 h 201"/>
                  <a:gd name="T22" fmla="*/ 52 w 103"/>
                  <a:gd name="T23" fmla="*/ 163 h 201"/>
                  <a:gd name="T24" fmla="*/ 63 w 103"/>
                  <a:gd name="T25" fmla="*/ 175 h 201"/>
                  <a:gd name="T26" fmla="*/ 52 w 103"/>
                  <a:gd name="T27" fmla="*/ 18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201">
                    <a:moveTo>
                      <a:pt x="89" y="0"/>
                    </a:moveTo>
                    <a:cubicBezTo>
                      <a:pt x="13" y="0"/>
                      <a:pt x="13" y="0"/>
                      <a:pt x="13" y="0"/>
                    </a:cubicBezTo>
                    <a:cubicBezTo>
                      <a:pt x="6" y="0"/>
                      <a:pt x="0" y="6"/>
                      <a:pt x="0" y="13"/>
                    </a:cubicBezTo>
                    <a:cubicBezTo>
                      <a:pt x="0" y="187"/>
                      <a:pt x="0" y="187"/>
                      <a:pt x="0" y="187"/>
                    </a:cubicBezTo>
                    <a:cubicBezTo>
                      <a:pt x="0" y="195"/>
                      <a:pt x="6" y="201"/>
                      <a:pt x="13" y="201"/>
                    </a:cubicBezTo>
                    <a:cubicBezTo>
                      <a:pt x="89" y="201"/>
                      <a:pt x="89" y="201"/>
                      <a:pt x="89" y="201"/>
                    </a:cubicBezTo>
                    <a:cubicBezTo>
                      <a:pt x="97" y="201"/>
                      <a:pt x="103" y="195"/>
                      <a:pt x="103" y="187"/>
                    </a:cubicBezTo>
                    <a:cubicBezTo>
                      <a:pt x="103" y="13"/>
                      <a:pt x="103" y="13"/>
                      <a:pt x="103" y="13"/>
                    </a:cubicBezTo>
                    <a:cubicBezTo>
                      <a:pt x="103" y="6"/>
                      <a:pt x="97" y="0"/>
                      <a:pt x="89" y="0"/>
                    </a:cubicBezTo>
                    <a:moveTo>
                      <a:pt x="52" y="187"/>
                    </a:moveTo>
                    <a:cubicBezTo>
                      <a:pt x="45" y="187"/>
                      <a:pt x="40" y="181"/>
                      <a:pt x="40" y="175"/>
                    </a:cubicBezTo>
                    <a:cubicBezTo>
                      <a:pt x="40" y="168"/>
                      <a:pt x="45" y="163"/>
                      <a:pt x="52" y="163"/>
                    </a:cubicBezTo>
                    <a:cubicBezTo>
                      <a:pt x="58" y="163"/>
                      <a:pt x="63" y="168"/>
                      <a:pt x="63" y="175"/>
                    </a:cubicBezTo>
                    <a:cubicBezTo>
                      <a:pt x="63" y="181"/>
                      <a:pt x="58" y="187"/>
                      <a:pt x="52" y="18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100" name="Freeform 24"/>
              <p:cNvSpPr>
                <a:spLocks noEditPoints="1"/>
              </p:cNvSpPr>
              <p:nvPr/>
            </p:nvSpPr>
            <p:spPr bwMode="black">
              <a:xfrm>
                <a:off x="2462213" y="3032126"/>
                <a:ext cx="525463" cy="804863"/>
              </a:xfrm>
              <a:custGeom>
                <a:avLst/>
                <a:gdLst>
                  <a:gd name="T0" fmla="*/ 109 w 140"/>
                  <a:gd name="T1" fmla="*/ 0 h 215"/>
                  <a:gd name="T2" fmla="*/ 31 w 140"/>
                  <a:gd name="T3" fmla="*/ 0 h 215"/>
                  <a:gd name="T4" fmla="*/ 0 w 140"/>
                  <a:gd name="T5" fmla="*/ 30 h 215"/>
                  <a:gd name="T6" fmla="*/ 0 w 140"/>
                  <a:gd name="T7" fmla="*/ 184 h 215"/>
                  <a:gd name="T8" fmla="*/ 31 w 140"/>
                  <a:gd name="T9" fmla="*/ 215 h 215"/>
                  <a:gd name="T10" fmla="*/ 109 w 140"/>
                  <a:gd name="T11" fmla="*/ 215 h 215"/>
                  <a:gd name="T12" fmla="*/ 140 w 140"/>
                  <a:gd name="T13" fmla="*/ 184 h 215"/>
                  <a:gd name="T14" fmla="*/ 140 w 140"/>
                  <a:gd name="T15" fmla="*/ 30 h 215"/>
                  <a:gd name="T16" fmla="*/ 109 w 140"/>
                  <a:gd name="T17" fmla="*/ 0 h 215"/>
                  <a:gd name="T18" fmla="*/ 122 w 140"/>
                  <a:gd name="T19" fmla="*/ 177 h 215"/>
                  <a:gd name="T20" fmla="*/ 109 w 140"/>
                  <a:gd name="T21" fmla="*/ 195 h 215"/>
                  <a:gd name="T22" fmla="*/ 31 w 140"/>
                  <a:gd name="T23" fmla="*/ 195 h 215"/>
                  <a:gd name="T24" fmla="*/ 18 w 140"/>
                  <a:gd name="T25" fmla="*/ 177 h 215"/>
                  <a:gd name="T26" fmla="*/ 18 w 140"/>
                  <a:gd name="T27" fmla="*/ 35 h 215"/>
                  <a:gd name="T28" fmla="*/ 31 w 140"/>
                  <a:gd name="T29" fmla="*/ 18 h 215"/>
                  <a:gd name="T30" fmla="*/ 109 w 140"/>
                  <a:gd name="T31" fmla="*/ 18 h 215"/>
                  <a:gd name="T32" fmla="*/ 122 w 140"/>
                  <a:gd name="T33" fmla="*/ 35 h 215"/>
                  <a:gd name="T34" fmla="*/ 122 w 140"/>
                  <a:gd name="T35" fmla="*/ 17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215">
                    <a:moveTo>
                      <a:pt x="109" y="0"/>
                    </a:moveTo>
                    <a:cubicBezTo>
                      <a:pt x="31" y="0"/>
                      <a:pt x="31" y="0"/>
                      <a:pt x="31" y="0"/>
                    </a:cubicBezTo>
                    <a:cubicBezTo>
                      <a:pt x="14" y="0"/>
                      <a:pt x="0" y="13"/>
                      <a:pt x="0" y="30"/>
                    </a:cubicBezTo>
                    <a:cubicBezTo>
                      <a:pt x="0" y="184"/>
                      <a:pt x="0" y="184"/>
                      <a:pt x="0" y="184"/>
                    </a:cubicBezTo>
                    <a:cubicBezTo>
                      <a:pt x="0" y="201"/>
                      <a:pt x="14" y="215"/>
                      <a:pt x="31" y="215"/>
                    </a:cubicBezTo>
                    <a:cubicBezTo>
                      <a:pt x="109" y="215"/>
                      <a:pt x="109" y="215"/>
                      <a:pt x="109" y="215"/>
                    </a:cubicBezTo>
                    <a:cubicBezTo>
                      <a:pt x="126" y="215"/>
                      <a:pt x="140" y="201"/>
                      <a:pt x="140" y="184"/>
                    </a:cubicBezTo>
                    <a:cubicBezTo>
                      <a:pt x="140" y="30"/>
                      <a:pt x="140" y="30"/>
                      <a:pt x="140" y="30"/>
                    </a:cubicBezTo>
                    <a:cubicBezTo>
                      <a:pt x="140" y="13"/>
                      <a:pt x="126" y="0"/>
                      <a:pt x="109" y="0"/>
                    </a:cubicBezTo>
                    <a:moveTo>
                      <a:pt x="122" y="177"/>
                    </a:moveTo>
                    <a:cubicBezTo>
                      <a:pt x="122" y="187"/>
                      <a:pt x="116" y="195"/>
                      <a:pt x="109" y="195"/>
                    </a:cubicBezTo>
                    <a:cubicBezTo>
                      <a:pt x="31" y="195"/>
                      <a:pt x="31" y="195"/>
                      <a:pt x="31" y="195"/>
                    </a:cubicBezTo>
                    <a:cubicBezTo>
                      <a:pt x="24" y="195"/>
                      <a:pt x="18" y="187"/>
                      <a:pt x="18" y="177"/>
                    </a:cubicBezTo>
                    <a:cubicBezTo>
                      <a:pt x="18" y="35"/>
                      <a:pt x="18" y="35"/>
                      <a:pt x="18" y="35"/>
                    </a:cubicBezTo>
                    <a:cubicBezTo>
                      <a:pt x="18" y="26"/>
                      <a:pt x="24" y="18"/>
                      <a:pt x="31" y="18"/>
                    </a:cubicBezTo>
                    <a:cubicBezTo>
                      <a:pt x="109" y="18"/>
                      <a:pt x="109" y="18"/>
                      <a:pt x="109" y="18"/>
                    </a:cubicBezTo>
                    <a:cubicBezTo>
                      <a:pt x="116" y="18"/>
                      <a:pt x="122" y="26"/>
                      <a:pt x="122" y="35"/>
                    </a:cubicBezTo>
                    <a:lnTo>
                      <a:pt x="122" y="1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101" name="Freeform 25"/>
              <p:cNvSpPr>
                <a:spLocks noEditPoints="1"/>
              </p:cNvSpPr>
              <p:nvPr/>
            </p:nvSpPr>
            <p:spPr bwMode="black">
              <a:xfrm>
                <a:off x="5049838" y="4411663"/>
                <a:ext cx="739775" cy="854075"/>
              </a:xfrm>
              <a:custGeom>
                <a:avLst/>
                <a:gdLst>
                  <a:gd name="T0" fmla="*/ 98 w 197"/>
                  <a:gd name="T1" fmla="*/ 0 h 228"/>
                  <a:gd name="T2" fmla="*/ 0 w 197"/>
                  <a:gd name="T3" fmla="*/ 33 h 228"/>
                  <a:gd name="T4" fmla="*/ 0 w 197"/>
                  <a:gd name="T5" fmla="*/ 195 h 228"/>
                  <a:gd name="T6" fmla="*/ 98 w 197"/>
                  <a:gd name="T7" fmla="*/ 228 h 228"/>
                  <a:gd name="T8" fmla="*/ 197 w 197"/>
                  <a:gd name="T9" fmla="*/ 195 h 228"/>
                  <a:gd name="T10" fmla="*/ 197 w 197"/>
                  <a:gd name="T11" fmla="*/ 33 h 228"/>
                  <a:gd name="T12" fmla="*/ 98 w 197"/>
                  <a:gd name="T13" fmla="*/ 0 h 228"/>
                  <a:gd name="T14" fmla="*/ 98 w 197"/>
                  <a:gd name="T15" fmla="*/ 55 h 228"/>
                  <a:gd name="T16" fmla="*/ 15 w 197"/>
                  <a:gd name="T17" fmla="*/ 32 h 228"/>
                  <a:gd name="T18" fmla="*/ 98 w 197"/>
                  <a:gd name="T19" fmla="*/ 10 h 228"/>
                  <a:gd name="T20" fmla="*/ 182 w 197"/>
                  <a:gd name="T21" fmla="*/ 32 h 228"/>
                  <a:gd name="T22" fmla="*/ 98 w 197"/>
                  <a:gd name="T23" fmla="*/ 5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 h="228">
                    <a:moveTo>
                      <a:pt x="98" y="0"/>
                    </a:moveTo>
                    <a:cubicBezTo>
                      <a:pt x="62" y="0"/>
                      <a:pt x="0" y="7"/>
                      <a:pt x="0" y="33"/>
                    </a:cubicBezTo>
                    <a:cubicBezTo>
                      <a:pt x="0" y="195"/>
                      <a:pt x="0" y="195"/>
                      <a:pt x="0" y="195"/>
                    </a:cubicBezTo>
                    <a:cubicBezTo>
                      <a:pt x="0" y="221"/>
                      <a:pt x="62" y="228"/>
                      <a:pt x="98" y="228"/>
                    </a:cubicBezTo>
                    <a:cubicBezTo>
                      <a:pt x="135" y="228"/>
                      <a:pt x="197" y="221"/>
                      <a:pt x="197" y="195"/>
                    </a:cubicBezTo>
                    <a:cubicBezTo>
                      <a:pt x="197" y="33"/>
                      <a:pt x="197" y="33"/>
                      <a:pt x="197" y="33"/>
                    </a:cubicBezTo>
                    <a:cubicBezTo>
                      <a:pt x="197" y="7"/>
                      <a:pt x="135" y="0"/>
                      <a:pt x="98" y="0"/>
                    </a:cubicBezTo>
                    <a:moveTo>
                      <a:pt x="98" y="55"/>
                    </a:moveTo>
                    <a:cubicBezTo>
                      <a:pt x="52" y="55"/>
                      <a:pt x="15" y="45"/>
                      <a:pt x="15" y="32"/>
                    </a:cubicBezTo>
                    <a:cubicBezTo>
                      <a:pt x="15" y="20"/>
                      <a:pt x="52" y="10"/>
                      <a:pt x="98" y="10"/>
                    </a:cubicBezTo>
                    <a:cubicBezTo>
                      <a:pt x="144" y="10"/>
                      <a:pt x="182" y="20"/>
                      <a:pt x="182" y="32"/>
                    </a:cubicBezTo>
                    <a:cubicBezTo>
                      <a:pt x="182" y="45"/>
                      <a:pt x="144" y="55"/>
                      <a:pt x="98"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102" name="Freeform 26"/>
              <p:cNvSpPr>
                <a:spLocks noEditPoints="1"/>
              </p:cNvSpPr>
              <p:nvPr/>
            </p:nvSpPr>
            <p:spPr bwMode="black">
              <a:xfrm>
                <a:off x="6043613" y="2960688"/>
                <a:ext cx="641350" cy="876300"/>
              </a:xfrm>
              <a:custGeom>
                <a:avLst/>
                <a:gdLst>
                  <a:gd name="T0" fmla="*/ 146 w 171"/>
                  <a:gd name="T1" fmla="*/ 0 h 234"/>
                  <a:gd name="T2" fmla="*/ 25 w 171"/>
                  <a:gd name="T3" fmla="*/ 0 h 234"/>
                  <a:gd name="T4" fmla="*/ 0 w 171"/>
                  <a:gd name="T5" fmla="*/ 25 h 234"/>
                  <a:gd name="T6" fmla="*/ 0 w 171"/>
                  <a:gd name="T7" fmla="*/ 209 h 234"/>
                  <a:gd name="T8" fmla="*/ 25 w 171"/>
                  <a:gd name="T9" fmla="*/ 234 h 234"/>
                  <a:gd name="T10" fmla="*/ 146 w 171"/>
                  <a:gd name="T11" fmla="*/ 234 h 234"/>
                  <a:gd name="T12" fmla="*/ 171 w 171"/>
                  <a:gd name="T13" fmla="*/ 209 h 234"/>
                  <a:gd name="T14" fmla="*/ 171 w 171"/>
                  <a:gd name="T15" fmla="*/ 25 h 234"/>
                  <a:gd name="T16" fmla="*/ 146 w 171"/>
                  <a:gd name="T17" fmla="*/ 0 h 234"/>
                  <a:gd name="T18" fmla="*/ 157 w 171"/>
                  <a:gd name="T19" fmla="*/ 183 h 234"/>
                  <a:gd name="T20" fmla="*/ 146 w 171"/>
                  <a:gd name="T21" fmla="*/ 193 h 234"/>
                  <a:gd name="T22" fmla="*/ 25 w 171"/>
                  <a:gd name="T23" fmla="*/ 193 h 234"/>
                  <a:gd name="T24" fmla="*/ 15 w 171"/>
                  <a:gd name="T25" fmla="*/ 183 h 234"/>
                  <a:gd name="T26" fmla="*/ 15 w 171"/>
                  <a:gd name="T27" fmla="*/ 25 h 234"/>
                  <a:gd name="T28" fmla="*/ 25 w 171"/>
                  <a:gd name="T29" fmla="*/ 14 h 234"/>
                  <a:gd name="T30" fmla="*/ 146 w 171"/>
                  <a:gd name="T31" fmla="*/ 14 h 234"/>
                  <a:gd name="T32" fmla="*/ 157 w 171"/>
                  <a:gd name="T33" fmla="*/ 25 h 234"/>
                  <a:gd name="T34" fmla="*/ 157 w 171"/>
                  <a:gd name="T35" fmla="*/ 18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234">
                    <a:moveTo>
                      <a:pt x="146" y="0"/>
                    </a:moveTo>
                    <a:cubicBezTo>
                      <a:pt x="25" y="0"/>
                      <a:pt x="25" y="0"/>
                      <a:pt x="25" y="0"/>
                    </a:cubicBezTo>
                    <a:cubicBezTo>
                      <a:pt x="11" y="0"/>
                      <a:pt x="0" y="11"/>
                      <a:pt x="0" y="25"/>
                    </a:cubicBezTo>
                    <a:cubicBezTo>
                      <a:pt x="0" y="209"/>
                      <a:pt x="0" y="209"/>
                      <a:pt x="0" y="209"/>
                    </a:cubicBezTo>
                    <a:cubicBezTo>
                      <a:pt x="0" y="223"/>
                      <a:pt x="11" y="234"/>
                      <a:pt x="25" y="234"/>
                    </a:cubicBezTo>
                    <a:cubicBezTo>
                      <a:pt x="146" y="234"/>
                      <a:pt x="146" y="234"/>
                      <a:pt x="146" y="234"/>
                    </a:cubicBezTo>
                    <a:cubicBezTo>
                      <a:pt x="160" y="234"/>
                      <a:pt x="171" y="223"/>
                      <a:pt x="171" y="209"/>
                    </a:cubicBezTo>
                    <a:cubicBezTo>
                      <a:pt x="171" y="25"/>
                      <a:pt x="171" y="25"/>
                      <a:pt x="171" y="25"/>
                    </a:cubicBezTo>
                    <a:cubicBezTo>
                      <a:pt x="171" y="11"/>
                      <a:pt x="160" y="0"/>
                      <a:pt x="146" y="0"/>
                    </a:cubicBezTo>
                    <a:moveTo>
                      <a:pt x="157" y="183"/>
                    </a:moveTo>
                    <a:cubicBezTo>
                      <a:pt x="157" y="188"/>
                      <a:pt x="152" y="193"/>
                      <a:pt x="146" y="193"/>
                    </a:cubicBezTo>
                    <a:cubicBezTo>
                      <a:pt x="25" y="193"/>
                      <a:pt x="25" y="193"/>
                      <a:pt x="25" y="193"/>
                    </a:cubicBezTo>
                    <a:cubicBezTo>
                      <a:pt x="19" y="193"/>
                      <a:pt x="15" y="188"/>
                      <a:pt x="15" y="183"/>
                    </a:cubicBezTo>
                    <a:cubicBezTo>
                      <a:pt x="15" y="25"/>
                      <a:pt x="15" y="25"/>
                      <a:pt x="15" y="25"/>
                    </a:cubicBezTo>
                    <a:cubicBezTo>
                      <a:pt x="15" y="19"/>
                      <a:pt x="19" y="14"/>
                      <a:pt x="25" y="14"/>
                    </a:cubicBezTo>
                    <a:cubicBezTo>
                      <a:pt x="146" y="14"/>
                      <a:pt x="146" y="14"/>
                      <a:pt x="146" y="14"/>
                    </a:cubicBezTo>
                    <a:cubicBezTo>
                      <a:pt x="152" y="14"/>
                      <a:pt x="157" y="19"/>
                      <a:pt x="157" y="25"/>
                    </a:cubicBezTo>
                    <a:lnTo>
                      <a:pt x="157" y="1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103" name="Oval 27"/>
              <p:cNvSpPr>
                <a:spLocks noChangeArrowheads="1"/>
              </p:cNvSpPr>
              <p:nvPr/>
            </p:nvSpPr>
            <p:spPr bwMode="black">
              <a:xfrm>
                <a:off x="6224588" y="3725863"/>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104" name="Oval 28"/>
              <p:cNvSpPr>
                <a:spLocks noChangeArrowheads="1"/>
              </p:cNvSpPr>
              <p:nvPr/>
            </p:nvSpPr>
            <p:spPr bwMode="black">
              <a:xfrm>
                <a:off x="6453188" y="3725863"/>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105" name="Oval 29"/>
              <p:cNvSpPr>
                <a:spLocks noChangeArrowheads="1"/>
              </p:cNvSpPr>
              <p:nvPr/>
            </p:nvSpPr>
            <p:spPr bwMode="black">
              <a:xfrm>
                <a:off x="6340476" y="3725863"/>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106" name="Freeform 30"/>
              <p:cNvSpPr>
                <a:spLocks/>
              </p:cNvSpPr>
              <p:nvPr/>
            </p:nvSpPr>
            <p:spPr bwMode="black">
              <a:xfrm>
                <a:off x="3425826" y="4279901"/>
                <a:ext cx="442913" cy="161925"/>
              </a:xfrm>
              <a:custGeom>
                <a:avLst/>
                <a:gdLst>
                  <a:gd name="T0" fmla="*/ 0 w 118"/>
                  <a:gd name="T1" fmla="*/ 43 h 43"/>
                  <a:gd name="T2" fmla="*/ 14 w 118"/>
                  <a:gd name="T3" fmla="*/ 39 h 43"/>
                  <a:gd name="T4" fmla="*/ 108 w 118"/>
                  <a:gd name="T5" fmla="*/ 39 h 43"/>
                  <a:gd name="T6" fmla="*/ 118 w 118"/>
                  <a:gd name="T7" fmla="*/ 41 h 43"/>
                  <a:gd name="T8" fmla="*/ 105 w 118"/>
                  <a:gd name="T9" fmla="*/ 15 h 43"/>
                  <a:gd name="T10" fmla="*/ 81 w 118"/>
                  <a:gd name="T11" fmla="*/ 0 h 43"/>
                  <a:gd name="T12" fmla="*/ 39 w 118"/>
                  <a:gd name="T13" fmla="*/ 0 h 43"/>
                  <a:gd name="T14" fmla="*/ 15 w 118"/>
                  <a:gd name="T15" fmla="*/ 15 h 43"/>
                  <a:gd name="T16" fmla="*/ 0 w 118"/>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43">
                    <a:moveTo>
                      <a:pt x="0" y="43"/>
                    </a:moveTo>
                    <a:cubicBezTo>
                      <a:pt x="4" y="40"/>
                      <a:pt x="9" y="39"/>
                      <a:pt x="14" y="39"/>
                    </a:cubicBezTo>
                    <a:cubicBezTo>
                      <a:pt x="108" y="39"/>
                      <a:pt x="108" y="39"/>
                      <a:pt x="108" y="39"/>
                    </a:cubicBezTo>
                    <a:cubicBezTo>
                      <a:pt x="111" y="39"/>
                      <a:pt x="115" y="40"/>
                      <a:pt x="118" y="41"/>
                    </a:cubicBezTo>
                    <a:cubicBezTo>
                      <a:pt x="105" y="15"/>
                      <a:pt x="105" y="15"/>
                      <a:pt x="105" y="15"/>
                    </a:cubicBezTo>
                    <a:cubicBezTo>
                      <a:pt x="101" y="7"/>
                      <a:pt x="90" y="0"/>
                      <a:pt x="81" y="0"/>
                    </a:cubicBezTo>
                    <a:cubicBezTo>
                      <a:pt x="39" y="0"/>
                      <a:pt x="39" y="0"/>
                      <a:pt x="39" y="0"/>
                    </a:cubicBezTo>
                    <a:cubicBezTo>
                      <a:pt x="30" y="0"/>
                      <a:pt x="19" y="7"/>
                      <a:pt x="15" y="15"/>
                    </a:cubicBezTo>
                    <a:lnTo>
                      <a:pt x="0"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107" name="Freeform 31"/>
              <p:cNvSpPr>
                <a:spLocks noEditPoints="1"/>
              </p:cNvSpPr>
              <p:nvPr/>
            </p:nvSpPr>
            <p:spPr bwMode="black">
              <a:xfrm>
                <a:off x="3414713" y="4456113"/>
                <a:ext cx="476250" cy="809625"/>
              </a:xfrm>
              <a:custGeom>
                <a:avLst/>
                <a:gdLst>
                  <a:gd name="T0" fmla="*/ 119 w 127"/>
                  <a:gd name="T1" fmla="*/ 2 h 216"/>
                  <a:gd name="T2" fmla="*/ 111 w 127"/>
                  <a:gd name="T3" fmla="*/ 0 h 216"/>
                  <a:gd name="T4" fmla="*/ 17 w 127"/>
                  <a:gd name="T5" fmla="*/ 0 h 216"/>
                  <a:gd name="T6" fmla="*/ 9 w 127"/>
                  <a:gd name="T7" fmla="*/ 2 h 216"/>
                  <a:gd name="T8" fmla="*/ 0 w 127"/>
                  <a:gd name="T9" fmla="*/ 17 h 216"/>
                  <a:gd name="T10" fmla="*/ 0 w 127"/>
                  <a:gd name="T11" fmla="*/ 199 h 216"/>
                  <a:gd name="T12" fmla="*/ 17 w 127"/>
                  <a:gd name="T13" fmla="*/ 216 h 216"/>
                  <a:gd name="T14" fmla="*/ 111 w 127"/>
                  <a:gd name="T15" fmla="*/ 216 h 216"/>
                  <a:gd name="T16" fmla="*/ 127 w 127"/>
                  <a:gd name="T17" fmla="*/ 199 h 216"/>
                  <a:gd name="T18" fmla="*/ 127 w 127"/>
                  <a:gd name="T19" fmla="*/ 17 h 216"/>
                  <a:gd name="T20" fmla="*/ 119 w 127"/>
                  <a:gd name="T21" fmla="*/ 2 h 216"/>
                  <a:gd name="T22" fmla="*/ 105 w 127"/>
                  <a:gd name="T23" fmla="*/ 180 h 216"/>
                  <a:gd name="T24" fmla="*/ 29 w 127"/>
                  <a:gd name="T25" fmla="*/ 180 h 216"/>
                  <a:gd name="T26" fmla="*/ 22 w 127"/>
                  <a:gd name="T27" fmla="*/ 173 h 216"/>
                  <a:gd name="T28" fmla="*/ 29 w 127"/>
                  <a:gd name="T29" fmla="*/ 166 h 216"/>
                  <a:gd name="T30" fmla="*/ 105 w 127"/>
                  <a:gd name="T31" fmla="*/ 166 h 216"/>
                  <a:gd name="T32" fmla="*/ 111 w 127"/>
                  <a:gd name="T33" fmla="*/ 173 h 216"/>
                  <a:gd name="T34" fmla="*/ 105 w 127"/>
                  <a:gd name="T35" fmla="*/ 180 h 216"/>
                  <a:gd name="T36" fmla="*/ 105 w 127"/>
                  <a:gd name="T37" fmla="*/ 149 h 216"/>
                  <a:gd name="T38" fmla="*/ 29 w 127"/>
                  <a:gd name="T39" fmla="*/ 149 h 216"/>
                  <a:gd name="T40" fmla="*/ 22 w 127"/>
                  <a:gd name="T41" fmla="*/ 143 h 216"/>
                  <a:gd name="T42" fmla="*/ 29 w 127"/>
                  <a:gd name="T43" fmla="*/ 136 h 216"/>
                  <a:gd name="T44" fmla="*/ 105 w 127"/>
                  <a:gd name="T45" fmla="*/ 136 h 216"/>
                  <a:gd name="T46" fmla="*/ 111 w 127"/>
                  <a:gd name="T47" fmla="*/ 143 h 216"/>
                  <a:gd name="T48" fmla="*/ 105 w 127"/>
                  <a:gd name="T49" fmla="*/ 149 h 216"/>
                  <a:gd name="T50" fmla="*/ 105 w 127"/>
                  <a:gd name="T51" fmla="*/ 119 h 216"/>
                  <a:gd name="T52" fmla="*/ 29 w 127"/>
                  <a:gd name="T53" fmla="*/ 119 h 216"/>
                  <a:gd name="T54" fmla="*/ 22 w 127"/>
                  <a:gd name="T55" fmla="*/ 112 h 216"/>
                  <a:gd name="T56" fmla="*/ 29 w 127"/>
                  <a:gd name="T57" fmla="*/ 106 h 216"/>
                  <a:gd name="T58" fmla="*/ 105 w 127"/>
                  <a:gd name="T59" fmla="*/ 106 h 216"/>
                  <a:gd name="T60" fmla="*/ 111 w 127"/>
                  <a:gd name="T61" fmla="*/ 112 h 216"/>
                  <a:gd name="T62" fmla="*/ 105 w 127"/>
                  <a:gd name="T63" fmla="*/ 119 h 216"/>
                  <a:gd name="T64" fmla="*/ 102 w 127"/>
                  <a:gd name="T65" fmla="*/ 40 h 216"/>
                  <a:gd name="T66" fmla="*/ 93 w 127"/>
                  <a:gd name="T67" fmla="*/ 31 h 216"/>
                  <a:gd name="T68" fmla="*/ 102 w 127"/>
                  <a:gd name="T69" fmla="*/ 22 h 216"/>
                  <a:gd name="T70" fmla="*/ 111 w 127"/>
                  <a:gd name="T71" fmla="*/ 31 h 216"/>
                  <a:gd name="T72" fmla="*/ 102 w 127"/>
                  <a:gd name="T73" fmla="*/ 4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16">
                    <a:moveTo>
                      <a:pt x="119" y="2"/>
                    </a:moveTo>
                    <a:cubicBezTo>
                      <a:pt x="116" y="1"/>
                      <a:pt x="114" y="0"/>
                      <a:pt x="111" y="0"/>
                    </a:cubicBezTo>
                    <a:cubicBezTo>
                      <a:pt x="17" y="0"/>
                      <a:pt x="17" y="0"/>
                      <a:pt x="17" y="0"/>
                    </a:cubicBezTo>
                    <a:cubicBezTo>
                      <a:pt x="14" y="0"/>
                      <a:pt x="11" y="1"/>
                      <a:pt x="9" y="2"/>
                    </a:cubicBezTo>
                    <a:cubicBezTo>
                      <a:pt x="4" y="5"/>
                      <a:pt x="0" y="10"/>
                      <a:pt x="0" y="17"/>
                    </a:cubicBezTo>
                    <a:cubicBezTo>
                      <a:pt x="0" y="199"/>
                      <a:pt x="0" y="199"/>
                      <a:pt x="0" y="199"/>
                    </a:cubicBezTo>
                    <a:cubicBezTo>
                      <a:pt x="0" y="208"/>
                      <a:pt x="8" y="216"/>
                      <a:pt x="17" y="216"/>
                    </a:cubicBezTo>
                    <a:cubicBezTo>
                      <a:pt x="111" y="216"/>
                      <a:pt x="111" y="216"/>
                      <a:pt x="111" y="216"/>
                    </a:cubicBezTo>
                    <a:cubicBezTo>
                      <a:pt x="120" y="216"/>
                      <a:pt x="127" y="208"/>
                      <a:pt x="127" y="199"/>
                    </a:cubicBezTo>
                    <a:cubicBezTo>
                      <a:pt x="127" y="17"/>
                      <a:pt x="127" y="17"/>
                      <a:pt x="127" y="17"/>
                    </a:cubicBezTo>
                    <a:cubicBezTo>
                      <a:pt x="127" y="10"/>
                      <a:pt x="124" y="5"/>
                      <a:pt x="119" y="2"/>
                    </a:cubicBezTo>
                    <a:moveTo>
                      <a:pt x="105" y="180"/>
                    </a:moveTo>
                    <a:cubicBezTo>
                      <a:pt x="29" y="180"/>
                      <a:pt x="29" y="180"/>
                      <a:pt x="29" y="180"/>
                    </a:cubicBezTo>
                    <a:cubicBezTo>
                      <a:pt x="25" y="180"/>
                      <a:pt x="22" y="177"/>
                      <a:pt x="22" y="173"/>
                    </a:cubicBezTo>
                    <a:cubicBezTo>
                      <a:pt x="22" y="169"/>
                      <a:pt x="25" y="166"/>
                      <a:pt x="29" y="166"/>
                    </a:cubicBezTo>
                    <a:cubicBezTo>
                      <a:pt x="105" y="166"/>
                      <a:pt x="105" y="166"/>
                      <a:pt x="105" y="166"/>
                    </a:cubicBezTo>
                    <a:cubicBezTo>
                      <a:pt x="108" y="166"/>
                      <a:pt x="111" y="169"/>
                      <a:pt x="111" y="173"/>
                    </a:cubicBezTo>
                    <a:cubicBezTo>
                      <a:pt x="111" y="177"/>
                      <a:pt x="108" y="180"/>
                      <a:pt x="105" y="180"/>
                    </a:cubicBezTo>
                    <a:moveTo>
                      <a:pt x="105" y="149"/>
                    </a:moveTo>
                    <a:cubicBezTo>
                      <a:pt x="29" y="149"/>
                      <a:pt x="29" y="149"/>
                      <a:pt x="29" y="149"/>
                    </a:cubicBezTo>
                    <a:cubicBezTo>
                      <a:pt x="25" y="149"/>
                      <a:pt x="22" y="146"/>
                      <a:pt x="22" y="143"/>
                    </a:cubicBezTo>
                    <a:cubicBezTo>
                      <a:pt x="22" y="139"/>
                      <a:pt x="25" y="136"/>
                      <a:pt x="29" y="136"/>
                    </a:cubicBezTo>
                    <a:cubicBezTo>
                      <a:pt x="105" y="136"/>
                      <a:pt x="105" y="136"/>
                      <a:pt x="105" y="136"/>
                    </a:cubicBezTo>
                    <a:cubicBezTo>
                      <a:pt x="108" y="136"/>
                      <a:pt x="111" y="139"/>
                      <a:pt x="111" y="143"/>
                    </a:cubicBezTo>
                    <a:cubicBezTo>
                      <a:pt x="111" y="146"/>
                      <a:pt x="108" y="149"/>
                      <a:pt x="105" y="149"/>
                    </a:cubicBezTo>
                    <a:moveTo>
                      <a:pt x="105" y="119"/>
                    </a:moveTo>
                    <a:cubicBezTo>
                      <a:pt x="29" y="119"/>
                      <a:pt x="29" y="119"/>
                      <a:pt x="29" y="119"/>
                    </a:cubicBezTo>
                    <a:cubicBezTo>
                      <a:pt x="25" y="119"/>
                      <a:pt x="22" y="116"/>
                      <a:pt x="22" y="112"/>
                    </a:cubicBezTo>
                    <a:cubicBezTo>
                      <a:pt x="22" y="109"/>
                      <a:pt x="25" y="106"/>
                      <a:pt x="29" y="106"/>
                    </a:cubicBezTo>
                    <a:cubicBezTo>
                      <a:pt x="105" y="106"/>
                      <a:pt x="105" y="106"/>
                      <a:pt x="105" y="106"/>
                    </a:cubicBezTo>
                    <a:cubicBezTo>
                      <a:pt x="108" y="106"/>
                      <a:pt x="111" y="109"/>
                      <a:pt x="111" y="112"/>
                    </a:cubicBezTo>
                    <a:cubicBezTo>
                      <a:pt x="111" y="116"/>
                      <a:pt x="108" y="119"/>
                      <a:pt x="105" y="119"/>
                    </a:cubicBezTo>
                    <a:moveTo>
                      <a:pt x="102" y="40"/>
                    </a:moveTo>
                    <a:cubicBezTo>
                      <a:pt x="97" y="40"/>
                      <a:pt x="93" y="36"/>
                      <a:pt x="93" y="31"/>
                    </a:cubicBezTo>
                    <a:cubicBezTo>
                      <a:pt x="93" y="26"/>
                      <a:pt x="97" y="22"/>
                      <a:pt x="102" y="22"/>
                    </a:cubicBezTo>
                    <a:cubicBezTo>
                      <a:pt x="107" y="22"/>
                      <a:pt x="111" y="26"/>
                      <a:pt x="111" y="31"/>
                    </a:cubicBezTo>
                    <a:cubicBezTo>
                      <a:pt x="111" y="36"/>
                      <a:pt x="107" y="40"/>
                      <a:pt x="102" y="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grpSp>
      </p:grpSp>
      <p:grpSp>
        <p:nvGrpSpPr>
          <p:cNvPr id="2" name="Group 1"/>
          <p:cNvGrpSpPr/>
          <p:nvPr/>
        </p:nvGrpSpPr>
        <p:grpSpPr>
          <a:xfrm>
            <a:off x="360303" y="2830734"/>
            <a:ext cx="6320920" cy="709416"/>
            <a:chOff x="473011" y="3222620"/>
            <a:chExt cx="6320920" cy="709416"/>
          </a:xfrm>
        </p:grpSpPr>
        <p:grpSp>
          <p:nvGrpSpPr>
            <p:cNvPr id="7" name="Group 6"/>
            <p:cNvGrpSpPr/>
            <p:nvPr/>
          </p:nvGrpSpPr>
          <p:grpSpPr>
            <a:xfrm>
              <a:off x="473011" y="3222620"/>
              <a:ext cx="6320920" cy="709416"/>
              <a:chOff x="330771" y="4208462"/>
              <a:chExt cx="6320920" cy="709416"/>
            </a:xfrm>
          </p:grpSpPr>
          <p:sp>
            <p:nvSpPr>
              <p:cNvPr id="57" name="Rectangle 56"/>
              <p:cNvSpPr/>
              <p:nvPr/>
            </p:nvSpPr>
            <p:spPr bwMode="auto">
              <a:xfrm>
                <a:off x="330771" y="4208462"/>
                <a:ext cx="6320920" cy="709416"/>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56" tIns="143428" rIns="179285" bIns="143428" numCol="1" spcCol="0" rtlCol="0" fromWordArt="0" anchor="ctr" anchorCtr="0" forceAA="0" compatLnSpc="1">
                <a:prstTxWarp prst="textNoShape">
                  <a:avLst/>
                </a:prstTxWarp>
                <a:noAutofit/>
              </a:bodyPr>
              <a:lstStyle/>
              <a:p>
                <a:pPr marL="685800" defTabSz="914367" fontAlgn="base">
                  <a:lnSpc>
                    <a:spcPct val="90000"/>
                  </a:lnSpc>
                  <a:spcBef>
                    <a:spcPct val="20000"/>
                  </a:spcBef>
                  <a:spcAft>
                    <a:spcPct val="0"/>
                  </a:spcAft>
                  <a:buSzPct val="90000"/>
                </a:pPr>
                <a:r>
                  <a:rPr lang="en-US" sz="2000" dirty="0">
                    <a:ln w="3175">
                      <a:noFill/>
                    </a:ln>
                    <a:solidFill>
                      <a:srgbClr val="000000"/>
                    </a:solidFill>
                    <a:latin typeface="Calibri Light" panose="020F0302020204030204"/>
                  </a:rPr>
                  <a:t>Secure, live connection to your data sources, </a:t>
                </a:r>
                <a:br>
                  <a:rPr lang="en-US" sz="2000" dirty="0">
                    <a:ln w="3175">
                      <a:noFill/>
                    </a:ln>
                    <a:solidFill>
                      <a:srgbClr val="000000"/>
                    </a:solidFill>
                    <a:latin typeface="Calibri Light" panose="020F0302020204030204"/>
                  </a:rPr>
                </a:br>
                <a:r>
                  <a:rPr lang="en-US" sz="2000" dirty="0">
                    <a:ln w="3175">
                      <a:noFill/>
                    </a:ln>
                    <a:solidFill>
                      <a:srgbClr val="000000"/>
                    </a:solidFill>
                    <a:latin typeface="Calibri Light" panose="020F0302020204030204"/>
                  </a:rPr>
                  <a:t>on-premises and in the cloud</a:t>
                </a:r>
              </a:p>
            </p:txBody>
          </p:sp>
          <p:sp>
            <p:nvSpPr>
              <p:cNvPr id="81" name="Rectangle 80"/>
              <p:cNvSpPr/>
              <p:nvPr/>
            </p:nvSpPr>
            <p:spPr bwMode="auto">
              <a:xfrm>
                <a:off x="330772" y="4208462"/>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622491"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sp>
          <p:nvSpPr>
            <p:cNvPr id="108" name="Freeform 107"/>
            <p:cNvSpPr>
              <a:spLocks noChangeAspect="1" noEditPoints="1"/>
            </p:cNvSpPr>
            <p:nvPr/>
          </p:nvSpPr>
          <p:spPr bwMode="auto">
            <a:xfrm>
              <a:off x="838238" y="3382840"/>
              <a:ext cx="184378" cy="365760"/>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F2C812"/>
            </a:solidFill>
            <a:ln>
              <a:noFill/>
            </a:ln>
            <a:extLst/>
          </p:spPr>
          <p:txBody>
            <a:bodyPr vert="horz" wrap="square" lIns="87855" tIns="43927" rIns="87855" bIns="43927"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sz="2307" dirty="0">
                <a:solidFill>
                  <a:srgbClr val="000000"/>
                </a:solidFill>
              </a:endParaRPr>
            </a:p>
          </p:txBody>
        </p:sp>
        <p:sp>
          <p:nvSpPr>
            <p:cNvPr id="109" name="Freeform 108"/>
            <p:cNvSpPr>
              <a:spLocks noChangeAspect="1" noEditPoints="1"/>
            </p:cNvSpPr>
            <p:nvPr/>
          </p:nvSpPr>
          <p:spPr bwMode="black">
            <a:xfrm>
              <a:off x="559446" y="3562769"/>
              <a:ext cx="293634" cy="18288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rgbClr val="F2C812"/>
            </a:solidFill>
            <a:ln w="19050">
              <a:solidFill>
                <a:srgbClr val="F2C812"/>
              </a:solid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ln w="19050">
                  <a:solidFill>
                    <a:schemeClr val="tx1"/>
                  </a:solidFill>
                </a:ln>
              </a:endParaRPr>
            </a:p>
          </p:txBody>
        </p:sp>
      </p:grpSp>
      <p:grpSp>
        <p:nvGrpSpPr>
          <p:cNvPr id="82" name="Group 81"/>
          <p:cNvGrpSpPr/>
          <p:nvPr/>
        </p:nvGrpSpPr>
        <p:grpSpPr>
          <a:xfrm>
            <a:off x="6920008" y="2257415"/>
            <a:ext cx="5059237" cy="2459479"/>
            <a:chOff x="7018864" y="2257415"/>
            <a:chExt cx="5059237" cy="2459479"/>
          </a:xfrm>
        </p:grpSpPr>
        <p:grpSp>
          <p:nvGrpSpPr>
            <p:cNvPr id="83" name="Group 82"/>
            <p:cNvGrpSpPr/>
            <p:nvPr/>
          </p:nvGrpSpPr>
          <p:grpSpPr>
            <a:xfrm>
              <a:off x="7018864" y="2257415"/>
              <a:ext cx="5059237" cy="2459479"/>
              <a:chOff x="7018864" y="2257415"/>
              <a:chExt cx="5059237" cy="2459479"/>
            </a:xfrm>
          </p:grpSpPr>
          <p:grpSp>
            <p:nvGrpSpPr>
              <p:cNvPr id="110" name="Group 109"/>
              <p:cNvGrpSpPr>
                <a:grpSpLocks noChangeAspect="1"/>
              </p:cNvGrpSpPr>
              <p:nvPr/>
            </p:nvGrpSpPr>
            <p:grpSpPr>
              <a:xfrm>
                <a:off x="10432181" y="2257415"/>
                <a:ext cx="548640" cy="1042085"/>
                <a:chOff x="10286449" y="1529656"/>
                <a:chExt cx="917410" cy="1742525"/>
              </a:xfrm>
            </p:grpSpPr>
            <p:sp>
              <p:nvSpPr>
                <p:cNvPr id="121" name="Rounded Rectangle 120"/>
                <p:cNvSpPr/>
                <p:nvPr/>
              </p:nvSpPr>
              <p:spPr bwMode="auto">
                <a:xfrm>
                  <a:off x="10493458" y="1529656"/>
                  <a:ext cx="489183" cy="173986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22" name="Picture 121"/>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0372236" y="1690687"/>
                  <a:ext cx="745838" cy="1344992"/>
                </a:xfrm>
                <a:prstGeom prst="rect">
                  <a:avLst/>
                </a:prstGeom>
                <a:noFill/>
                <a:ln>
                  <a:noFill/>
                </a:ln>
              </p:spPr>
            </p:pic>
            <p:pic>
              <p:nvPicPr>
                <p:cNvPr id="123" name="Picture 122"/>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0372230" y="1818052"/>
                  <a:ext cx="745838" cy="1112933"/>
                </a:xfrm>
                <a:prstGeom prst="rect">
                  <a:avLst/>
                </a:prstGeom>
              </p:spPr>
            </p:pic>
            <p:sp>
              <p:nvSpPr>
                <p:cNvPr id="124" name="Rounded Rectangle 223"/>
                <p:cNvSpPr/>
                <p:nvPr/>
              </p:nvSpPr>
              <p:spPr bwMode="auto">
                <a:xfrm>
                  <a:off x="10286449" y="1529656"/>
                  <a:ext cx="917410" cy="1742525"/>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800" spc="-49" dirty="0">
                    <a:solidFill>
                      <a:srgbClr val="68217A"/>
                    </a:solidFill>
                    <a:ea typeface="Segoe UI" pitchFamily="34" charset="0"/>
                    <a:cs typeface="Segoe UI" pitchFamily="34" charset="0"/>
                  </a:endParaRPr>
                </a:p>
              </p:txBody>
            </p:sp>
          </p:grpSp>
          <p:sp>
            <p:nvSpPr>
              <p:cNvPr id="111" name="Freeform 1383"/>
              <p:cNvSpPr>
                <a:spLocks noChangeAspect="1" noEditPoints="1"/>
              </p:cNvSpPr>
              <p:nvPr/>
            </p:nvSpPr>
            <p:spPr bwMode="auto">
              <a:xfrm>
                <a:off x="7018864" y="2534980"/>
                <a:ext cx="3840480" cy="2181914"/>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chemeClr val="accent3">
                  <a:lumMod val="50000"/>
                </a:schemeClr>
              </a:solidFill>
              <a:ln w="9525">
                <a:solidFill>
                  <a:schemeClr val="bg1"/>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600" dirty="0">
                  <a:solidFill>
                    <a:srgbClr val="000000"/>
                  </a:solidFill>
                </a:endParaRPr>
              </a:p>
            </p:txBody>
          </p:sp>
          <p:grpSp>
            <p:nvGrpSpPr>
              <p:cNvPr id="112" name="Group 111"/>
              <p:cNvGrpSpPr>
                <a:grpSpLocks noChangeAspect="1"/>
              </p:cNvGrpSpPr>
              <p:nvPr/>
            </p:nvGrpSpPr>
            <p:grpSpPr>
              <a:xfrm>
                <a:off x="10432181" y="3352369"/>
                <a:ext cx="1645920" cy="1132186"/>
                <a:chOff x="1117586" y="1978512"/>
                <a:chExt cx="2372574" cy="1629558"/>
              </a:xfrm>
            </p:grpSpPr>
            <p:pic>
              <p:nvPicPr>
                <p:cNvPr id="113" name="Picture 112"/>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1309718" y="2130700"/>
                  <a:ext cx="1845671" cy="1326874"/>
                </a:xfrm>
                <a:prstGeom prst="rect">
                  <a:avLst/>
                </a:prstGeom>
                <a:noFill/>
                <a:ln>
                  <a:noFill/>
                </a:ln>
              </p:spPr>
            </p:pic>
            <p:grpSp>
              <p:nvGrpSpPr>
                <p:cNvPr id="114" name="Group 113"/>
                <p:cNvGrpSpPr/>
                <p:nvPr/>
              </p:nvGrpSpPr>
              <p:grpSpPr>
                <a:xfrm>
                  <a:off x="1307936" y="2212479"/>
                  <a:ext cx="1844519" cy="1136088"/>
                  <a:chOff x="1276066" y="3677905"/>
                  <a:chExt cx="2524835" cy="1555113"/>
                </a:xfrm>
              </p:grpSpPr>
              <p:pic>
                <p:nvPicPr>
                  <p:cNvPr id="119" name="Picture 118"/>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1276066" y="3677905"/>
                    <a:ext cx="2524835" cy="1555113"/>
                  </a:xfrm>
                  <a:prstGeom prst="rect">
                    <a:avLst/>
                  </a:prstGeom>
                </p:spPr>
              </p:pic>
              <p:pic>
                <p:nvPicPr>
                  <p:cNvPr id="120" name="Picture 119"/>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524585" y="4449793"/>
                    <a:ext cx="1269242" cy="783225"/>
                  </a:xfrm>
                  <a:prstGeom prst="rect">
                    <a:avLst/>
                  </a:prstGeom>
                </p:spPr>
              </p:pic>
            </p:grpSp>
            <p:grpSp>
              <p:nvGrpSpPr>
                <p:cNvPr id="115" name="Group 114"/>
                <p:cNvGrpSpPr/>
                <p:nvPr/>
              </p:nvGrpSpPr>
              <p:grpSpPr>
                <a:xfrm>
                  <a:off x="1117586" y="1978512"/>
                  <a:ext cx="2372574" cy="1629558"/>
                  <a:chOff x="1117586" y="1978512"/>
                  <a:chExt cx="2372574" cy="1629558"/>
                </a:xfrm>
              </p:grpSpPr>
              <p:sp>
                <p:nvSpPr>
                  <p:cNvPr id="116" name="Rounded Rectangle 89"/>
                  <p:cNvSpPr>
                    <a:spLocks noChangeAspect="1"/>
                  </p:cNvSpPr>
                  <p:nvPr/>
                </p:nvSpPr>
                <p:spPr bwMode="auto">
                  <a:xfrm rot="16200000">
                    <a:off x="1489094" y="1607004"/>
                    <a:ext cx="1629558" cy="2372574"/>
                  </a:xfrm>
                  <a:custGeom>
                    <a:avLst/>
                    <a:gdLst/>
                    <a:ahLst/>
                    <a:cxnLst/>
                    <a:rect l="l" t="t" r="r" b="b"/>
                    <a:pathLst>
                      <a:path w="3265981" h="3654426">
                        <a:moveTo>
                          <a:pt x="2686301" y="3311991"/>
                        </a:moveTo>
                        <a:cubicBezTo>
                          <a:pt x="2647724" y="3311991"/>
                          <a:pt x="2616451" y="3343264"/>
                          <a:pt x="2616451" y="3381841"/>
                        </a:cubicBezTo>
                        <a:cubicBezTo>
                          <a:pt x="2616451" y="3420417"/>
                          <a:pt x="2647724" y="3451690"/>
                          <a:pt x="2686301" y="3451690"/>
                        </a:cubicBezTo>
                        <a:lnTo>
                          <a:pt x="2698749" y="3451691"/>
                        </a:lnTo>
                        <a:cubicBezTo>
                          <a:pt x="2737326" y="3451691"/>
                          <a:pt x="2768599" y="3420418"/>
                          <a:pt x="2768599" y="3381841"/>
                        </a:cubicBezTo>
                        <a:lnTo>
                          <a:pt x="2768600" y="3381841"/>
                        </a:lnTo>
                        <a:cubicBezTo>
                          <a:pt x="2768600" y="3343264"/>
                          <a:pt x="2737327" y="3311991"/>
                          <a:pt x="2698750" y="3311991"/>
                        </a:cubicBezTo>
                        <a:close/>
                        <a:moveTo>
                          <a:pt x="2477370" y="3311991"/>
                        </a:moveTo>
                        <a:cubicBezTo>
                          <a:pt x="2438793" y="3311991"/>
                          <a:pt x="2407520" y="3343264"/>
                          <a:pt x="2407520" y="3381841"/>
                        </a:cubicBezTo>
                        <a:cubicBezTo>
                          <a:pt x="2407520" y="3420417"/>
                          <a:pt x="2438793" y="3451690"/>
                          <a:pt x="2477370" y="3451690"/>
                        </a:cubicBezTo>
                        <a:lnTo>
                          <a:pt x="2490960" y="3451691"/>
                        </a:lnTo>
                        <a:cubicBezTo>
                          <a:pt x="2529537" y="3451691"/>
                          <a:pt x="2560810" y="3420418"/>
                          <a:pt x="2560810" y="3381841"/>
                        </a:cubicBezTo>
                        <a:lnTo>
                          <a:pt x="2560811" y="3381841"/>
                        </a:lnTo>
                        <a:cubicBezTo>
                          <a:pt x="2560811" y="3343264"/>
                          <a:pt x="2529538" y="3311991"/>
                          <a:pt x="2490961" y="3311991"/>
                        </a:cubicBezTo>
                        <a:close/>
                        <a:moveTo>
                          <a:pt x="1951037" y="3311991"/>
                        </a:moveTo>
                        <a:cubicBezTo>
                          <a:pt x="1912460" y="3311991"/>
                          <a:pt x="1881187" y="3343264"/>
                          <a:pt x="1881187" y="3381841"/>
                        </a:cubicBezTo>
                        <a:cubicBezTo>
                          <a:pt x="1881187" y="3420417"/>
                          <a:pt x="1912460" y="3451690"/>
                          <a:pt x="1951037" y="3451690"/>
                        </a:cubicBezTo>
                        <a:lnTo>
                          <a:pt x="2282030" y="3451691"/>
                        </a:lnTo>
                        <a:cubicBezTo>
                          <a:pt x="2320607" y="3451691"/>
                          <a:pt x="2351880" y="3420418"/>
                          <a:pt x="2351880" y="3381841"/>
                        </a:cubicBezTo>
                        <a:lnTo>
                          <a:pt x="2351881" y="3381841"/>
                        </a:lnTo>
                        <a:cubicBezTo>
                          <a:pt x="2351881" y="3343264"/>
                          <a:pt x="2320608" y="3311991"/>
                          <a:pt x="2282031" y="3311991"/>
                        </a:cubicBezTo>
                        <a:close/>
                        <a:moveTo>
                          <a:pt x="299489" y="299430"/>
                        </a:moveTo>
                        <a:lnTo>
                          <a:pt x="299489" y="3141056"/>
                        </a:lnTo>
                        <a:lnTo>
                          <a:pt x="2966489" y="3141056"/>
                        </a:lnTo>
                        <a:lnTo>
                          <a:pt x="2966489" y="299430"/>
                        </a:lnTo>
                        <a:close/>
                        <a:moveTo>
                          <a:pt x="134787" y="0"/>
                        </a:moveTo>
                        <a:lnTo>
                          <a:pt x="3131194" y="0"/>
                        </a:lnTo>
                        <a:cubicBezTo>
                          <a:pt x="3205635" y="0"/>
                          <a:pt x="3265981" y="60346"/>
                          <a:pt x="3265981" y="134787"/>
                        </a:cubicBezTo>
                        <a:lnTo>
                          <a:pt x="3265981" y="3519639"/>
                        </a:lnTo>
                        <a:cubicBezTo>
                          <a:pt x="3265981" y="3594080"/>
                          <a:pt x="3205635" y="3654426"/>
                          <a:pt x="3131194" y="3654426"/>
                        </a:cubicBezTo>
                        <a:lnTo>
                          <a:pt x="134787" y="3654426"/>
                        </a:lnTo>
                        <a:cubicBezTo>
                          <a:pt x="60346" y="3654426"/>
                          <a:pt x="0" y="3594080"/>
                          <a:pt x="0" y="3519639"/>
                        </a:cubicBezTo>
                        <a:lnTo>
                          <a:pt x="0" y="134787"/>
                        </a:lnTo>
                        <a:cubicBezTo>
                          <a:pt x="0" y="60346"/>
                          <a:pt x="60346" y="0"/>
                          <a:pt x="134787"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800" spc="-49" dirty="0">
                      <a:solidFill>
                        <a:srgbClr val="68217A"/>
                      </a:solidFill>
                      <a:ea typeface="Segoe UI" pitchFamily="34" charset="0"/>
                      <a:cs typeface="Segoe UI" pitchFamily="34" charset="0"/>
                    </a:endParaRPr>
                  </a:p>
                </p:txBody>
              </p:sp>
              <p:sp>
                <p:nvSpPr>
                  <p:cNvPr id="117" name="Rectangle 116"/>
                  <p:cNvSpPr/>
                  <p:nvPr/>
                </p:nvSpPr>
                <p:spPr bwMode="auto">
                  <a:xfrm>
                    <a:off x="3172854" y="2198842"/>
                    <a:ext cx="307998" cy="808750"/>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18" name="Picture 117"/>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3229523" y="2739186"/>
                    <a:ext cx="195334" cy="108208"/>
                  </a:xfrm>
                  <a:prstGeom prst="rect">
                    <a:avLst/>
                  </a:prstGeom>
                </p:spPr>
              </p:pic>
            </p:grpSp>
          </p:grpSp>
        </p:grpSp>
        <p:pic>
          <p:nvPicPr>
            <p:cNvPr id="84" name="Picture 83"/>
            <p:cNvPicPr>
              <a:picLocks noChangeAspect="1"/>
            </p:cNvPicPr>
            <p:nvPr/>
          </p:nvPicPr>
          <p:blipFill>
            <a:blip r:embed="rId11"/>
            <a:stretch>
              <a:fillRect/>
            </a:stretch>
          </p:blipFill>
          <p:spPr>
            <a:xfrm>
              <a:off x="7626151" y="2638675"/>
              <a:ext cx="2647950" cy="1733550"/>
            </a:xfrm>
            <a:prstGeom prst="rect">
              <a:avLst/>
            </a:prstGeom>
          </p:spPr>
        </p:pic>
      </p:grpSp>
    </p:spTree>
    <p:extLst>
      <p:ext uri="{BB962C8B-B14F-4D97-AF65-F5344CB8AC3E}">
        <p14:creationId xmlns:p14="http://schemas.microsoft.com/office/powerpoint/2010/main" val="36881676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68442" y="52742"/>
            <a:ext cx="9885055" cy="646331"/>
          </a:xfrm>
          <a:prstGeom prst="rect">
            <a:avLst/>
          </a:prstGeom>
          <a:noFill/>
        </p:spPr>
        <p:txBody>
          <a:bodyPr wrap="square" rtlCol="0">
            <a:spAutoFit/>
          </a:bodyPr>
          <a:lstStyle/>
          <a:p>
            <a:r>
              <a:rPr lang="en-IN" sz="3600" spc="-100" dirty="0">
                <a:ln w="3175">
                  <a:noFill/>
                </a:ln>
                <a:solidFill>
                  <a:srgbClr val="000000"/>
                </a:solidFill>
                <a:latin typeface="Segoe UI Light"/>
                <a:cs typeface="Segoe UI" pitchFamily="34" charset="0"/>
              </a:rPr>
              <a:t>Power BI Overview</a:t>
            </a:r>
          </a:p>
        </p:txBody>
      </p:sp>
      <p:sp>
        <p:nvSpPr>
          <p:cNvPr id="65" name="Flowchart: Process 64"/>
          <p:cNvSpPr/>
          <p:nvPr/>
        </p:nvSpPr>
        <p:spPr bwMode="auto">
          <a:xfrm>
            <a:off x="391417" y="1588600"/>
            <a:ext cx="3457807" cy="4583909"/>
          </a:xfrm>
          <a:prstGeom prst="flowChartProcess">
            <a:avLst/>
          </a:pr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000000"/>
              </a:solidFill>
              <a:ea typeface="Segoe UI" pitchFamily="34" charset="0"/>
              <a:cs typeface="Segoe UI" pitchFamily="34" charset="0"/>
            </a:endParaRPr>
          </a:p>
        </p:txBody>
      </p:sp>
      <p:sp>
        <p:nvSpPr>
          <p:cNvPr id="66" name="Rectangle 65"/>
          <p:cNvSpPr/>
          <p:nvPr/>
        </p:nvSpPr>
        <p:spPr bwMode="auto">
          <a:xfrm>
            <a:off x="391417" y="1577068"/>
            <a:ext cx="11411700" cy="4583909"/>
          </a:xfrm>
          <a:prstGeom prst="rect">
            <a:avLst/>
          </a:prstGeom>
          <a:noFill/>
          <a:ln w="31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Rectangle 67"/>
          <p:cNvSpPr/>
          <p:nvPr/>
        </p:nvSpPr>
        <p:spPr>
          <a:xfrm>
            <a:off x="751805" y="1741088"/>
            <a:ext cx="1692204" cy="400110"/>
          </a:xfrm>
          <a:prstGeom prst="rect">
            <a:avLst/>
          </a:prstGeom>
        </p:spPr>
        <p:txBody>
          <a:bodyPr wrap="square">
            <a:spAutoFit/>
          </a:bodyPr>
          <a:lstStyle/>
          <a:p>
            <a:pPr defTabSz="914367">
              <a:spcAft>
                <a:spcPts val="588"/>
              </a:spcAft>
            </a:pPr>
            <a:r>
              <a:rPr lang="en-US" sz="2000" dirty="0">
                <a:solidFill>
                  <a:srgbClr val="000000"/>
                </a:solidFill>
              </a:rPr>
              <a:t>Data sources</a:t>
            </a:r>
          </a:p>
        </p:txBody>
      </p:sp>
      <p:sp>
        <p:nvSpPr>
          <p:cNvPr id="69" name="Rectangle 68"/>
          <p:cNvSpPr/>
          <p:nvPr/>
        </p:nvSpPr>
        <p:spPr>
          <a:xfrm>
            <a:off x="4282288" y="1741193"/>
            <a:ext cx="3869886" cy="400110"/>
          </a:xfrm>
          <a:prstGeom prst="rect">
            <a:avLst/>
          </a:prstGeom>
        </p:spPr>
        <p:txBody>
          <a:bodyPr wrap="square">
            <a:spAutoFit/>
          </a:bodyPr>
          <a:lstStyle/>
          <a:p>
            <a:pPr defTabSz="914367">
              <a:spcAft>
                <a:spcPts val="588"/>
              </a:spcAft>
            </a:pPr>
            <a:r>
              <a:rPr lang="en-US" sz="2000" dirty="0">
                <a:solidFill>
                  <a:srgbClr val="505050"/>
                </a:solidFill>
              </a:rPr>
              <a:t>Power BI service</a:t>
            </a:r>
          </a:p>
        </p:txBody>
      </p:sp>
      <p:cxnSp>
        <p:nvCxnSpPr>
          <p:cNvPr id="97" name="Straight Connector 96"/>
          <p:cNvCxnSpPr/>
          <p:nvPr/>
        </p:nvCxnSpPr>
        <p:spPr>
          <a:xfrm>
            <a:off x="999799" y="2872886"/>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98" name="Rectangle 145"/>
          <p:cNvSpPr/>
          <p:nvPr/>
        </p:nvSpPr>
        <p:spPr bwMode="auto">
          <a:xfrm>
            <a:off x="1014873" y="2380862"/>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a:solidFill>
                  <a:srgbClr val="000000"/>
                </a:solidFill>
                <a:cs typeface="Segoe UI Light" panose="020B0502040204020203" pitchFamily="34" charset="0"/>
              </a:rPr>
              <a:t>SaaS solutions</a:t>
            </a:r>
          </a:p>
          <a:p>
            <a:pPr defTabSz="914367">
              <a:spcAft>
                <a:spcPts val="600"/>
              </a:spcAft>
            </a:pPr>
            <a:r>
              <a:rPr lang="en-US" sz="900" i="1" dirty="0">
                <a:solidFill>
                  <a:srgbClr val="000000"/>
                </a:solidFill>
                <a:cs typeface="Segoe UI Light" panose="020B0502040204020203" pitchFamily="34" charset="0"/>
              </a:rPr>
              <a:t>e.g. Marketo, Salesforce, GitHub, Google analytics</a:t>
            </a:r>
          </a:p>
        </p:txBody>
      </p:sp>
      <p:sp>
        <p:nvSpPr>
          <p:cNvPr id="100" name="Oval 147"/>
          <p:cNvSpPr/>
          <p:nvPr/>
        </p:nvSpPr>
        <p:spPr bwMode="auto">
          <a:xfrm>
            <a:off x="644325" y="2445639"/>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1" name="Group 332"/>
          <p:cNvGrpSpPr/>
          <p:nvPr/>
        </p:nvGrpSpPr>
        <p:grpSpPr>
          <a:xfrm>
            <a:off x="696368" y="2521568"/>
            <a:ext cx="261675" cy="213902"/>
            <a:chOff x="2123129" y="1797431"/>
            <a:chExt cx="2472585" cy="2021180"/>
          </a:xfrm>
        </p:grpSpPr>
        <p:sp>
          <p:nvSpPr>
            <p:cNvPr id="102" name="Freeform 13"/>
            <p:cNvSpPr>
              <a:spLocks/>
            </p:cNvSpPr>
            <p:nvPr/>
          </p:nvSpPr>
          <p:spPr bwMode="auto">
            <a:xfrm rot="20700000">
              <a:off x="3155851" y="2377161"/>
              <a:ext cx="1439863" cy="1441450"/>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cxnSp>
        <p:nvCxnSpPr>
          <p:cNvPr id="104" name="Straight Connector 103"/>
          <p:cNvCxnSpPr/>
          <p:nvPr/>
        </p:nvCxnSpPr>
        <p:spPr>
          <a:xfrm>
            <a:off x="999799" y="3414997"/>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05" name="Rectangle 152"/>
          <p:cNvSpPr/>
          <p:nvPr/>
        </p:nvSpPr>
        <p:spPr bwMode="auto">
          <a:xfrm>
            <a:off x="1009226" y="2974324"/>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a:solidFill>
                  <a:srgbClr val="000000"/>
                </a:solidFill>
                <a:cs typeface="Segoe UI Light" panose="020B0502040204020203" pitchFamily="34" charset="0"/>
              </a:rPr>
              <a:t>On-premises data</a:t>
            </a:r>
          </a:p>
          <a:p>
            <a:pPr defTabSz="914367"/>
            <a:r>
              <a:rPr lang="en-US" sz="900" dirty="0">
                <a:solidFill>
                  <a:srgbClr val="000000"/>
                </a:solidFill>
                <a:cs typeface="Segoe UI Light" panose="020B0502040204020203" pitchFamily="34" charset="0"/>
              </a:rPr>
              <a:t>e.g. Analysis Services</a:t>
            </a:r>
          </a:p>
        </p:txBody>
      </p:sp>
      <p:sp>
        <p:nvSpPr>
          <p:cNvPr id="107" name="Oval 154"/>
          <p:cNvSpPr/>
          <p:nvPr/>
        </p:nvSpPr>
        <p:spPr bwMode="auto">
          <a:xfrm>
            <a:off x="644325" y="2974324"/>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Freeform 30"/>
          <p:cNvSpPr>
            <a:spLocks noEditPoints="1"/>
          </p:cNvSpPr>
          <p:nvPr/>
        </p:nvSpPr>
        <p:spPr bwMode="auto">
          <a:xfrm>
            <a:off x="726710" y="3068558"/>
            <a:ext cx="200989" cy="177291"/>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cxnSp>
        <p:nvCxnSpPr>
          <p:cNvPr id="109" name="Straight Connector 108"/>
          <p:cNvCxnSpPr/>
          <p:nvPr/>
        </p:nvCxnSpPr>
        <p:spPr>
          <a:xfrm>
            <a:off x="999799" y="3990784"/>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11" name="Rectangle 1074"/>
          <p:cNvSpPr/>
          <p:nvPr/>
        </p:nvSpPr>
        <p:spPr bwMode="auto">
          <a:xfrm>
            <a:off x="1009225" y="3516632"/>
            <a:ext cx="2143263"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a:solidFill>
                  <a:srgbClr val="000000"/>
                </a:solidFill>
                <a:cs typeface="Segoe UI Light" panose="020B0502040204020203" pitchFamily="34" charset="0"/>
              </a:rPr>
              <a:t>Organizational content packs</a:t>
            </a:r>
            <a:br>
              <a:rPr lang="en-US" sz="1200" dirty="0">
                <a:solidFill>
                  <a:srgbClr val="000000"/>
                </a:solidFill>
                <a:cs typeface="Segoe UI Light" panose="020B0502040204020203" pitchFamily="34" charset="0"/>
              </a:rPr>
            </a:br>
            <a:r>
              <a:rPr lang="en-US" sz="900" i="1" dirty="0">
                <a:solidFill>
                  <a:srgbClr val="000000"/>
                </a:solidFill>
                <a:cs typeface="Segoe UI Light" panose="020B0502040204020203" pitchFamily="34" charset="0"/>
              </a:rPr>
              <a:t>Corporate data sources or external data services</a:t>
            </a:r>
          </a:p>
        </p:txBody>
      </p:sp>
      <p:sp>
        <p:nvSpPr>
          <p:cNvPr id="113" name="Oval 1076"/>
          <p:cNvSpPr/>
          <p:nvPr/>
        </p:nvSpPr>
        <p:spPr bwMode="auto">
          <a:xfrm>
            <a:off x="644325" y="3516632"/>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4" name="Group 113"/>
          <p:cNvGrpSpPr/>
          <p:nvPr/>
        </p:nvGrpSpPr>
        <p:grpSpPr>
          <a:xfrm>
            <a:off x="719570" y="3604903"/>
            <a:ext cx="215270" cy="189218"/>
            <a:chOff x="681704" y="2920140"/>
            <a:chExt cx="321649" cy="282723"/>
          </a:xfrm>
          <a:solidFill>
            <a:schemeClr val="tx1"/>
          </a:solidFill>
        </p:grpSpPr>
        <p:sp>
          <p:nvSpPr>
            <p:cNvPr id="115" name="Freeform 34"/>
            <p:cNvSpPr>
              <a:spLocks/>
            </p:cNvSpPr>
            <p:nvPr/>
          </p:nvSpPr>
          <p:spPr bwMode="auto">
            <a:xfrm>
              <a:off x="681704" y="2920140"/>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 name="Freeform 35"/>
            <p:cNvSpPr>
              <a:spLocks noEditPoints="1"/>
            </p:cNvSpPr>
            <p:nvPr/>
          </p:nvSpPr>
          <p:spPr bwMode="auto">
            <a:xfrm>
              <a:off x="760426" y="2959065"/>
              <a:ext cx="242927" cy="243798"/>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cxnSp>
        <p:nvCxnSpPr>
          <p:cNvPr id="118" name="Straight Connector 117"/>
          <p:cNvCxnSpPr/>
          <p:nvPr/>
        </p:nvCxnSpPr>
        <p:spPr>
          <a:xfrm>
            <a:off x="999799" y="4485462"/>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20" name="Rectangle 1081"/>
          <p:cNvSpPr/>
          <p:nvPr/>
        </p:nvSpPr>
        <p:spPr bwMode="auto">
          <a:xfrm>
            <a:off x="999799" y="4050016"/>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a:solidFill>
                  <a:srgbClr val="000000"/>
                </a:solidFill>
                <a:cs typeface="Segoe UI Light" panose="020B0502040204020203" pitchFamily="34" charset="0"/>
              </a:rPr>
              <a:t>Azure services</a:t>
            </a:r>
          </a:p>
          <a:p>
            <a:pPr defTabSz="914367">
              <a:spcAft>
                <a:spcPts val="600"/>
              </a:spcAft>
            </a:pPr>
            <a:r>
              <a:rPr lang="en-US" sz="900" i="1" dirty="0">
                <a:solidFill>
                  <a:srgbClr val="000000"/>
                </a:solidFill>
                <a:cs typeface="Segoe UI Light" panose="020B0502040204020203" pitchFamily="34" charset="0"/>
              </a:rPr>
              <a:t>Azure SQL, Stream Analytics…</a:t>
            </a:r>
          </a:p>
        </p:txBody>
      </p:sp>
      <p:sp>
        <p:nvSpPr>
          <p:cNvPr id="122" name="Oval 1083"/>
          <p:cNvSpPr/>
          <p:nvPr/>
        </p:nvSpPr>
        <p:spPr bwMode="auto">
          <a:xfrm>
            <a:off x="644325" y="4030966"/>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3" name="Group 379"/>
          <p:cNvGrpSpPr/>
          <p:nvPr/>
        </p:nvGrpSpPr>
        <p:grpSpPr>
          <a:xfrm>
            <a:off x="710525" y="4151669"/>
            <a:ext cx="233359" cy="162454"/>
            <a:chOff x="3543365" y="7242811"/>
            <a:chExt cx="1238250" cy="862013"/>
          </a:xfrm>
          <a:solidFill>
            <a:schemeClr val="tx1"/>
          </a:solidFill>
        </p:grpSpPr>
        <p:sp>
          <p:nvSpPr>
            <p:cNvPr id="124" name="Freeform 127"/>
            <p:cNvSpPr>
              <a:spLocks/>
            </p:cNvSpPr>
            <p:nvPr/>
          </p:nvSpPr>
          <p:spPr bwMode="auto">
            <a:xfrm>
              <a:off x="3617978" y="7911149"/>
              <a:ext cx="231775" cy="193675"/>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 name="Freeform 128"/>
            <p:cNvSpPr>
              <a:spLocks/>
            </p:cNvSpPr>
            <p:nvPr/>
          </p:nvSpPr>
          <p:spPr bwMode="auto">
            <a:xfrm>
              <a:off x="3617978" y="7688899"/>
              <a:ext cx="231775" cy="192088"/>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 name="Rectangle 129"/>
            <p:cNvSpPr>
              <a:spLocks noChangeArrowheads="1"/>
            </p:cNvSpPr>
            <p:nvPr/>
          </p:nvSpPr>
          <p:spPr bwMode="auto">
            <a:xfrm>
              <a:off x="3617978" y="74666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 name="Rectangle 130"/>
            <p:cNvSpPr>
              <a:spLocks noChangeArrowheads="1"/>
            </p:cNvSpPr>
            <p:nvPr/>
          </p:nvSpPr>
          <p:spPr bwMode="auto">
            <a:xfrm>
              <a:off x="3617978" y="7242811"/>
              <a:ext cx="231775" cy="195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 name="Freeform 131"/>
            <p:cNvSpPr>
              <a:spLocks/>
            </p:cNvSpPr>
            <p:nvPr/>
          </p:nvSpPr>
          <p:spPr bwMode="auto">
            <a:xfrm>
              <a:off x="3895790" y="7911149"/>
              <a:ext cx="230188" cy="193675"/>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 name="Freeform 132"/>
            <p:cNvSpPr>
              <a:spLocks/>
            </p:cNvSpPr>
            <p:nvPr/>
          </p:nvSpPr>
          <p:spPr bwMode="auto">
            <a:xfrm>
              <a:off x="4125978" y="7688899"/>
              <a:ext cx="0" cy="6350"/>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 name="Freeform 133"/>
            <p:cNvSpPr>
              <a:spLocks/>
            </p:cNvSpPr>
            <p:nvPr/>
          </p:nvSpPr>
          <p:spPr bwMode="auto">
            <a:xfrm>
              <a:off x="3895790" y="7812724"/>
              <a:ext cx="219075" cy="69850"/>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 name="Freeform 134"/>
            <p:cNvSpPr>
              <a:spLocks/>
            </p:cNvSpPr>
            <p:nvPr/>
          </p:nvSpPr>
          <p:spPr bwMode="auto">
            <a:xfrm>
              <a:off x="3895790" y="7466649"/>
              <a:ext cx="230188" cy="193675"/>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 name="Freeform 135"/>
            <p:cNvSpPr>
              <a:spLocks/>
            </p:cNvSpPr>
            <p:nvPr/>
          </p:nvSpPr>
          <p:spPr bwMode="auto">
            <a:xfrm>
              <a:off x="4173603" y="7911149"/>
              <a:ext cx="230188" cy="193675"/>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 name="Freeform 136"/>
            <p:cNvSpPr>
              <a:spLocks/>
            </p:cNvSpPr>
            <p:nvPr/>
          </p:nvSpPr>
          <p:spPr bwMode="auto">
            <a:xfrm>
              <a:off x="4173603" y="7688899"/>
              <a:ext cx="168275" cy="63500"/>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 name="Freeform 137"/>
            <p:cNvSpPr>
              <a:spLocks/>
            </p:cNvSpPr>
            <p:nvPr/>
          </p:nvSpPr>
          <p:spPr bwMode="auto">
            <a:xfrm>
              <a:off x="4338703" y="7809549"/>
              <a:ext cx="65088" cy="73025"/>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 name="Rectangle 138"/>
            <p:cNvSpPr>
              <a:spLocks noChangeArrowheads="1"/>
            </p:cNvSpPr>
            <p:nvPr/>
          </p:nvSpPr>
          <p:spPr bwMode="auto">
            <a:xfrm>
              <a:off x="4449828" y="79111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 name="Freeform 139"/>
            <p:cNvSpPr>
              <a:spLocks/>
            </p:cNvSpPr>
            <p:nvPr/>
          </p:nvSpPr>
          <p:spPr bwMode="auto">
            <a:xfrm>
              <a:off x="4449828" y="7688899"/>
              <a:ext cx="231775" cy="193675"/>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 name="Freeform 140"/>
            <p:cNvSpPr>
              <a:spLocks/>
            </p:cNvSpPr>
            <p:nvPr/>
          </p:nvSpPr>
          <p:spPr bwMode="auto">
            <a:xfrm>
              <a:off x="4600640" y="7622224"/>
              <a:ext cx="80963" cy="38100"/>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 name="Freeform 141"/>
            <p:cNvSpPr>
              <a:spLocks/>
            </p:cNvSpPr>
            <p:nvPr/>
          </p:nvSpPr>
          <p:spPr bwMode="auto">
            <a:xfrm>
              <a:off x="4449828" y="7466649"/>
              <a:ext cx="119063" cy="139700"/>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 name="Freeform 142"/>
            <p:cNvSpPr>
              <a:spLocks noEditPoints="1"/>
            </p:cNvSpPr>
            <p:nvPr/>
          </p:nvSpPr>
          <p:spPr bwMode="auto">
            <a:xfrm>
              <a:off x="3543365" y="7438074"/>
              <a:ext cx="1238250" cy="590550"/>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41" name="Rectangle 160"/>
          <p:cNvSpPr/>
          <p:nvPr/>
        </p:nvSpPr>
        <p:spPr bwMode="auto">
          <a:xfrm>
            <a:off x="999799" y="4530351"/>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IN" sz="1200" dirty="0">
                <a:solidFill>
                  <a:srgbClr val="000000"/>
                </a:solidFill>
                <a:cs typeface="Segoe UI Light" panose="020B0502040204020203" pitchFamily="34" charset="0"/>
              </a:rPr>
              <a:t>Excel files</a:t>
            </a:r>
          </a:p>
          <a:p>
            <a:pPr defTabSz="914367"/>
            <a:r>
              <a:rPr lang="en-IN" sz="900" i="1" dirty="0">
                <a:solidFill>
                  <a:srgbClr val="000000"/>
                </a:solidFill>
                <a:cs typeface="Segoe UI Light" panose="020B0502040204020203" pitchFamily="34" charset="0"/>
              </a:rPr>
              <a:t>Workbook data / data models</a:t>
            </a:r>
          </a:p>
        </p:txBody>
      </p:sp>
      <p:sp>
        <p:nvSpPr>
          <p:cNvPr id="143" name="Oval 162"/>
          <p:cNvSpPr/>
          <p:nvPr/>
        </p:nvSpPr>
        <p:spPr bwMode="auto">
          <a:xfrm>
            <a:off x="644325" y="4530351"/>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5" name="Straight Connector 144"/>
          <p:cNvCxnSpPr/>
          <p:nvPr/>
        </p:nvCxnSpPr>
        <p:spPr>
          <a:xfrm>
            <a:off x="975189" y="4961879"/>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49" name="Oval 162"/>
          <p:cNvSpPr/>
          <p:nvPr/>
        </p:nvSpPr>
        <p:spPr bwMode="auto">
          <a:xfrm>
            <a:off x="644325" y="5038902"/>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8" name="Rectangle 160"/>
          <p:cNvSpPr/>
          <p:nvPr/>
        </p:nvSpPr>
        <p:spPr bwMode="auto">
          <a:xfrm>
            <a:off x="999799" y="5038902"/>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IN" sz="1200" dirty="0">
                <a:solidFill>
                  <a:srgbClr val="000000"/>
                </a:solidFill>
                <a:cs typeface="Segoe UI Light" panose="020B0502040204020203" pitchFamily="34" charset="0"/>
              </a:rPr>
              <a:t>Power BI Desktop files</a:t>
            </a:r>
          </a:p>
          <a:p>
            <a:pPr defTabSz="914367"/>
            <a:r>
              <a:rPr lang="en-IN" sz="900" i="1" dirty="0">
                <a:solidFill>
                  <a:srgbClr val="000000"/>
                </a:solidFill>
                <a:cs typeface="Segoe UI Light" panose="020B0502040204020203" pitchFamily="34" charset="0"/>
              </a:rPr>
              <a:t>Data from files, databases, Azure, and other sources</a:t>
            </a:r>
          </a:p>
        </p:txBody>
      </p:sp>
      <p:sp>
        <p:nvSpPr>
          <p:cNvPr id="205" name="Isosceles Triangle 153"/>
          <p:cNvSpPr/>
          <p:nvPr/>
        </p:nvSpPr>
        <p:spPr bwMode="auto">
          <a:xfrm rot="5400000">
            <a:off x="1882570" y="3755652"/>
            <a:ext cx="2964025" cy="33399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endParaRPr lang="en-US" sz="900" i="1" dirty="0">
              <a:solidFill>
                <a:srgbClr val="FFFFFF"/>
              </a:solidFill>
              <a:cs typeface="Segoe UI Light" panose="020B0502040204020203" pitchFamily="34" charset="0"/>
            </a:endParaRPr>
          </a:p>
        </p:txBody>
      </p:sp>
      <p:pic>
        <p:nvPicPr>
          <p:cNvPr id="206" name="Picture 205"/>
          <p:cNvPicPr>
            <a:picLocks noChangeAspect="1"/>
          </p:cNvPicPr>
          <p:nvPr/>
        </p:nvPicPr>
        <p:blipFill>
          <a:blip r:embed="rId3" cstate="print">
            <a:biLevel thresh="75000"/>
            <a:extLst>
              <a:ext uri="{BEBA8EAE-BF5A-486C-A8C5-ECC9F3942E4B}">
                <a14:imgProps xmlns:a14="http://schemas.microsoft.com/office/drawing/2010/main">
                  <a14:imgLayer r:embed="rId4">
                    <a14:imgEffect>
                      <a14:artisticPaintBrush/>
                    </a14:imgEffect>
                  </a14:imgLayer>
                </a14:imgProps>
              </a:ext>
              <a:ext uri="{28A0092B-C50C-407E-A947-70E740481C1C}">
                <a14:useLocalDpi xmlns:a14="http://schemas.microsoft.com/office/drawing/2010/main" val="0"/>
              </a:ext>
            </a:extLst>
          </a:blip>
          <a:stretch>
            <a:fillRect/>
          </a:stretch>
        </p:blipFill>
        <p:spPr>
          <a:xfrm>
            <a:off x="710525" y="4599601"/>
            <a:ext cx="240145" cy="240145"/>
          </a:xfrm>
          <a:prstGeom prst="rect">
            <a:avLst/>
          </a:prstGeom>
          <a:solidFill>
            <a:srgbClr val="EDC30D"/>
          </a:solidFill>
        </p:spPr>
      </p:pic>
      <p:pic>
        <p:nvPicPr>
          <p:cNvPr id="208" name="Picture 207"/>
          <p:cNvPicPr>
            <a:picLocks noChangeAspect="1"/>
          </p:cNvPicPr>
          <p:nvPr/>
        </p:nvPicPr>
        <p:blipFill rotWithShape="1">
          <a:blip r:embed="rId5"/>
          <a:srcRect l="6503" t="21287" r="74698" b="20220"/>
          <a:stretch/>
        </p:blipFill>
        <p:spPr>
          <a:xfrm>
            <a:off x="724230" y="5104552"/>
            <a:ext cx="228600" cy="231962"/>
          </a:xfrm>
          <a:prstGeom prst="rect">
            <a:avLst/>
          </a:prstGeom>
        </p:spPr>
      </p:pic>
      <p:grpSp>
        <p:nvGrpSpPr>
          <p:cNvPr id="21" name="Group 20"/>
          <p:cNvGrpSpPr/>
          <p:nvPr/>
        </p:nvGrpSpPr>
        <p:grpSpPr>
          <a:xfrm>
            <a:off x="4306193" y="5441922"/>
            <a:ext cx="1333108" cy="274320"/>
            <a:chOff x="4306193" y="5441922"/>
            <a:chExt cx="1333108" cy="274320"/>
          </a:xfrm>
        </p:grpSpPr>
        <p:sp>
          <p:nvSpPr>
            <p:cNvPr id="173" name="TextBox 293"/>
            <p:cNvSpPr txBox="1"/>
            <p:nvPr/>
          </p:nvSpPr>
          <p:spPr>
            <a:xfrm>
              <a:off x="4675832" y="5472564"/>
              <a:ext cx="963469"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Data refresh</a:t>
              </a:r>
            </a:p>
          </p:txBody>
        </p:sp>
        <p:sp>
          <p:nvSpPr>
            <p:cNvPr id="174" name="Freeform 122"/>
            <p:cNvSpPr>
              <a:spLocks/>
            </p:cNvSpPr>
            <p:nvPr/>
          </p:nvSpPr>
          <p:spPr bwMode="black">
            <a:xfrm>
              <a:off x="4306193" y="5441922"/>
              <a:ext cx="274320" cy="27432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rgbClr val="EDC30D"/>
            </a:solidFill>
            <a:ln>
              <a:noFill/>
            </a:ln>
            <a:extLst/>
          </p:spPr>
          <p:txBody>
            <a:bodyPr vert="horz" wrap="square" lIns="91440" tIns="45720" rIns="91440" bIns="45720" numCol="1" anchor="t" anchorCtr="0" compatLnSpc="1">
              <a:prstTxWarp prst="textNoShape">
                <a:avLst/>
              </a:prstTxWarp>
            </a:bodyPr>
            <a:lstStyle/>
            <a:p>
              <a:endParaRPr lang="en-US" sz="1600">
                <a:solidFill>
                  <a:srgbClr val="000000"/>
                </a:solidFill>
              </a:endParaRPr>
            </a:p>
          </p:txBody>
        </p:sp>
      </p:grpSp>
      <p:grpSp>
        <p:nvGrpSpPr>
          <p:cNvPr id="18" name="Group 17"/>
          <p:cNvGrpSpPr/>
          <p:nvPr/>
        </p:nvGrpSpPr>
        <p:grpSpPr>
          <a:xfrm>
            <a:off x="4306193" y="3788016"/>
            <a:ext cx="1442048" cy="268606"/>
            <a:chOff x="4306193" y="3788016"/>
            <a:chExt cx="1442048" cy="268606"/>
          </a:xfrm>
        </p:grpSpPr>
        <p:sp>
          <p:nvSpPr>
            <p:cNvPr id="176" name="TextBox 293"/>
            <p:cNvSpPr txBox="1"/>
            <p:nvPr/>
          </p:nvSpPr>
          <p:spPr>
            <a:xfrm>
              <a:off x="4675832" y="3818658"/>
              <a:ext cx="1072409"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Visualizations</a:t>
              </a:r>
              <a:endParaRPr lang="en-US" sz="1200" dirty="0">
                <a:solidFill>
                  <a:srgbClr val="000000"/>
                </a:solidFill>
                <a:ea typeface="Segoe UI" pitchFamily="34" charset="0"/>
                <a:cs typeface="Segoe UI" pitchFamily="34" charset="0"/>
              </a:endParaRPr>
            </a:p>
          </p:txBody>
        </p:sp>
        <p:sp>
          <p:nvSpPr>
            <p:cNvPr id="177" name="Freeform 176"/>
            <p:cNvSpPr>
              <a:spLocks noChangeAspect="1"/>
            </p:cNvSpPr>
            <p:nvPr/>
          </p:nvSpPr>
          <p:spPr bwMode="black">
            <a:xfrm>
              <a:off x="4306193" y="3788016"/>
              <a:ext cx="274320" cy="268606"/>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7" name="Group 16"/>
          <p:cNvGrpSpPr/>
          <p:nvPr/>
        </p:nvGrpSpPr>
        <p:grpSpPr>
          <a:xfrm>
            <a:off x="4305597" y="3236714"/>
            <a:ext cx="1646867" cy="274320"/>
            <a:chOff x="4305597" y="3236714"/>
            <a:chExt cx="1646867" cy="274320"/>
          </a:xfrm>
        </p:grpSpPr>
        <p:sp>
          <p:nvSpPr>
            <p:cNvPr id="219" name="TextBox 293"/>
            <p:cNvSpPr txBox="1"/>
            <p:nvPr/>
          </p:nvSpPr>
          <p:spPr>
            <a:xfrm>
              <a:off x="4675832" y="3268771"/>
              <a:ext cx="1276632"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Live dashboards</a:t>
              </a:r>
            </a:p>
          </p:txBody>
        </p:sp>
        <p:sp>
          <p:nvSpPr>
            <p:cNvPr id="220" name="Freeform 5"/>
            <p:cNvSpPr>
              <a:spLocks noChangeAspect="1" noEditPoints="1"/>
            </p:cNvSpPr>
            <p:nvPr/>
          </p:nvSpPr>
          <p:spPr bwMode="black">
            <a:xfrm>
              <a:off x="4305597" y="3236714"/>
              <a:ext cx="275513" cy="274320"/>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rgbClr val="EDC30D"/>
            </a:solidFill>
            <a:ln>
              <a:noFill/>
            </a:ln>
          </p:spPr>
          <p:txBody>
            <a:bodyPr vert="horz" wrap="square" lIns="68574" tIns="34287" rIns="68574" bIns="34287" numCol="1" anchor="t" anchorCtr="0" compatLnSpc="1">
              <a:prstTxWarp prst="textNoShape">
                <a:avLst/>
              </a:prstTxWarp>
            </a:bodyPr>
            <a:lstStyle/>
            <a:p>
              <a:endParaRPr lang="en-US" sz="1350" dirty="0">
                <a:solidFill>
                  <a:srgbClr val="000000"/>
                </a:solidFill>
              </a:endParaRPr>
            </a:p>
          </p:txBody>
        </p:sp>
      </p:grpSp>
      <p:grpSp>
        <p:nvGrpSpPr>
          <p:cNvPr id="16" name="Group 15"/>
          <p:cNvGrpSpPr/>
          <p:nvPr/>
        </p:nvGrpSpPr>
        <p:grpSpPr>
          <a:xfrm>
            <a:off x="4306193" y="2634382"/>
            <a:ext cx="1497576" cy="290409"/>
            <a:chOff x="4306193" y="2634382"/>
            <a:chExt cx="1497576" cy="290409"/>
          </a:xfrm>
        </p:grpSpPr>
        <p:sp>
          <p:nvSpPr>
            <p:cNvPr id="227" name="Freeform 226"/>
            <p:cNvSpPr>
              <a:spLocks noChangeAspect="1"/>
            </p:cNvSpPr>
            <p:nvPr/>
          </p:nvSpPr>
          <p:spPr bwMode="black">
            <a:xfrm>
              <a:off x="4306193" y="2634382"/>
              <a:ext cx="274320" cy="290409"/>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1177" tIns="56942" rIns="71177" bIns="5694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362895" fontAlgn="base">
                <a:lnSpc>
                  <a:spcPct val="90000"/>
                </a:lnSpc>
                <a:spcBef>
                  <a:spcPct val="0"/>
                </a:spcBef>
                <a:spcAft>
                  <a:spcPct val="0"/>
                </a:spcAft>
              </a:pPr>
              <a:endParaRPr lang="en-US" sz="934" dirty="0">
                <a:gradFill>
                  <a:gsLst>
                    <a:gs pos="0">
                      <a:srgbClr val="FFFFFF"/>
                    </a:gs>
                    <a:gs pos="100000">
                      <a:srgbClr val="FFFFFF"/>
                    </a:gs>
                  </a:gsLst>
                  <a:lin ang="5400000" scaled="0"/>
                </a:gradFill>
                <a:ea typeface="Segoe UI" pitchFamily="34" charset="0"/>
                <a:cs typeface="Segoe UI" pitchFamily="34" charset="0"/>
              </a:endParaRPr>
            </a:p>
          </p:txBody>
        </p:sp>
        <p:sp>
          <p:nvSpPr>
            <p:cNvPr id="228" name="TextBox 293"/>
            <p:cNvSpPr txBox="1"/>
            <p:nvPr/>
          </p:nvSpPr>
          <p:spPr>
            <a:xfrm>
              <a:off x="4675832" y="2664610"/>
              <a:ext cx="1127937"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Content packs</a:t>
              </a:r>
            </a:p>
          </p:txBody>
        </p:sp>
      </p:grpSp>
      <p:sp>
        <p:nvSpPr>
          <p:cNvPr id="26" name="Left Bracket 25"/>
          <p:cNvSpPr/>
          <p:nvPr/>
        </p:nvSpPr>
        <p:spPr>
          <a:xfrm>
            <a:off x="4133759" y="2811399"/>
            <a:ext cx="170037" cy="2994038"/>
          </a:xfrm>
          <a:prstGeom prst="leftBracket">
            <a:avLst/>
          </a:prstGeom>
          <a:noFill/>
          <a:ln w="28575">
            <a:solidFill>
              <a:srgbClr val="EDC30D"/>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grpSp>
        <p:nvGrpSpPr>
          <p:cNvPr id="14" name="Group 13"/>
          <p:cNvGrpSpPr/>
          <p:nvPr/>
        </p:nvGrpSpPr>
        <p:grpSpPr>
          <a:xfrm>
            <a:off x="9011801" y="2658719"/>
            <a:ext cx="2258229" cy="274320"/>
            <a:chOff x="9011801" y="2831439"/>
            <a:chExt cx="2258229" cy="274320"/>
          </a:xfrm>
        </p:grpSpPr>
        <p:sp>
          <p:nvSpPr>
            <p:cNvPr id="110" name="TextBox 293"/>
            <p:cNvSpPr txBox="1"/>
            <p:nvPr/>
          </p:nvSpPr>
          <p:spPr>
            <a:xfrm>
              <a:off x="9381693" y="2847432"/>
              <a:ext cx="1888337"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Sharing &amp; collaboration</a:t>
              </a:r>
            </a:p>
          </p:txBody>
        </p:sp>
        <p:sp>
          <p:nvSpPr>
            <p:cNvPr id="112" name="Freeform 111"/>
            <p:cNvSpPr>
              <a:spLocks noChangeAspect="1"/>
            </p:cNvSpPr>
            <p:nvPr/>
          </p:nvSpPr>
          <p:spPr bwMode="black">
            <a:xfrm>
              <a:off x="9011801" y="2831439"/>
              <a:ext cx="312642" cy="274320"/>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rgbClr val="EDC30D"/>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94" name="Group 93"/>
          <p:cNvGrpSpPr/>
          <p:nvPr/>
        </p:nvGrpSpPr>
        <p:grpSpPr>
          <a:xfrm>
            <a:off x="10217405" y="126609"/>
            <a:ext cx="1875360" cy="572464"/>
            <a:chOff x="10316641" y="149435"/>
            <a:chExt cx="1875360" cy="572464"/>
          </a:xfrm>
        </p:grpSpPr>
        <p:pic>
          <p:nvPicPr>
            <p:cNvPr id="95" name="Picture 94"/>
            <p:cNvPicPr>
              <a:picLocks noChangeAspect="1"/>
            </p:cNvPicPr>
            <p:nvPr/>
          </p:nvPicPr>
          <p:blipFill>
            <a:blip r:embed="rId6">
              <a:duotone>
                <a:schemeClr val="bg2">
                  <a:shade val="45000"/>
                  <a:satMod val="135000"/>
                </a:schemeClr>
                <a:prstClr val="white"/>
              </a:duotone>
              <a:lum bright="-32000"/>
            </a:blip>
            <a:stretch>
              <a:fillRect/>
            </a:stretch>
          </p:blipFill>
          <p:spPr>
            <a:xfrm>
              <a:off x="10316641" y="213005"/>
              <a:ext cx="484908" cy="445325"/>
            </a:xfrm>
            <a:prstGeom prst="rect">
              <a:avLst/>
            </a:prstGeom>
          </p:spPr>
        </p:pic>
        <p:sp>
          <p:nvSpPr>
            <p:cNvPr id="96" name="TextBox 95"/>
            <p:cNvSpPr txBox="1"/>
            <p:nvPr/>
          </p:nvSpPr>
          <p:spPr>
            <a:xfrm>
              <a:off x="10716157" y="149435"/>
              <a:ext cx="1475844"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rgbClr val="000000"/>
                      </a:gs>
                      <a:gs pos="30000">
                        <a:srgbClr val="000000"/>
                      </a:gs>
                    </a:gsLst>
                    <a:lin ang="5400000" scaled="0"/>
                  </a:gradFill>
                  <a:latin typeface="Segoe UI Light"/>
                </a:rPr>
                <a:t>Power BI</a:t>
              </a:r>
            </a:p>
          </p:txBody>
        </p:sp>
      </p:grpSp>
      <p:grpSp>
        <p:nvGrpSpPr>
          <p:cNvPr id="15" name="Group 14"/>
          <p:cNvGrpSpPr/>
          <p:nvPr/>
        </p:nvGrpSpPr>
        <p:grpSpPr>
          <a:xfrm>
            <a:off x="6395967" y="2662299"/>
            <a:ext cx="2224537" cy="232779"/>
            <a:chOff x="6395967" y="2662299"/>
            <a:chExt cx="2224537" cy="232779"/>
          </a:xfrm>
        </p:grpSpPr>
        <p:sp>
          <p:nvSpPr>
            <p:cNvPr id="210" name="TextBox 293"/>
            <p:cNvSpPr txBox="1"/>
            <p:nvPr/>
          </p:nvSpPr>
          <p:spPr>
            <a:xfrm>
              <a:off x="6744221" y="2679634"/>
              <a:ext cx="1876283"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Natural language query</a:t>
              </a:r>
            </a:p>
          </p:txBody>
        </p:sp>
        <p:sp>
          <p:nvSpPr>
            <p:cNvPr id="3" name="Oval Callout 2"/>
            <p:cNvSpPr/>
            <p:nvPr/>
          </p:nvSpPr>
          <p:spPr bwMode="auto">
            <a:xfrm>
              <a:off x="6395967" y="2662299"/>
              <a:ext cx="274320" cy="228600"/>
            </a:xfrm>
            <a:prstGeom prst="wedgeEllipseCallout">
              <a:avLst>
                <a:gd name="adj1" fmla="val -59325"/>
                <a:gd name="adj2" fmla="val 71225"/>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b="1" dirty="0">
                <a:solidFill>
                  <a:srgbClr val="000000"/>
                </a:solidFill>
                <a:ea typeface="Segoe UI" pitchFamily="34" charset="0"/>
                <a:cs typeface="Segoe UI" pitchFamily="34" charset="0"/>
              </a:endParaRPr>
            </a:p>
          </p:txBody>
        </p:sp>
      </p:grpSp>
      <p:grpSp>
        <p:nvGrpSpPr>
          <p:cNvPr id="19" name="Group 18"/>
          <p:cNvGrpSpPr/>
          <p:nvPr/>
        </p:nvGrpSpPr>
        <p:grpSpPr>
          <a:xfrm>
            <a:off x="4306193" y="4364674"/>
            <a:ext cx="983781" cy="311845"/>
            <a:chOff x="4306193" y="4364674"/>
            <a:chExt cx="983781" cy="311845"/>
          </a:xfrm>
        </p:grpSpPr>
        <p:sp>
          <p:nvSpPr>
            <p:cNvPr id="179" name="TextBox 293"/>
            <p:cNvSpPr txBox="1"/>
            <p:nvPr/>
          </p:nvSpPr>
          <p:spPr>
            <a:xfrm>
              <a:off x="4675832" y="4391568"/>
              <a:ext cx="614142"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Reports</a:t>
              </a:r>
              <a:endParaRPr lang="en-US" sz="1200" dirty="0">
                <a:solidFill>
                  <a:srgbClr val="000000"/>
                </a:solidFill>
                <a:ea typeface="Segoe UI" pitchFamily="34" charset="0"/>
                <a:cs typeface="Segoe UI" pitchFamily="34" charset="0"/>
              </a:endParaRPr>
            </a:p>
          </p:txBody>
        </p:sp>
        <p:sp>
          <p:nvSpPr>
            <p:cNvPr id="5" name="Flowchart: Document 4"/>
            <p:cNvSpPr/>
            <p:nvPr/>
          </p:nvSpPr>
          <p:spPr bwMode="auto">
            <a:xfrm>
              <a:off x="4306193" y="4364674"/>
              <a:ext cx="274320" cy="311845"/>
            </a:xfrm>
            <a:prstGeom prst="flowChartDocument">
              <a:avLst/>
            </a:prstGeom>
            <a:noFill/>
            <a:ln w="28575">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0" name="Group 19"/>
          <p:cNvGrpSpPr/>
          <p:nvPr/>
        </p:nvGrpSpPr>
        <p:grpSpPr>
          <a:xfrm>
            <a:off x="3979430" y="4771518"/>
            <a:ext cx="1376075" cy="572464"/>
            <a:chOff x="3979430" y="4771518"/>
            <a:chExt cx="1376075" cy="572464"/>
          </a:xfrm>
        </p:grpSpPr>
        <p:sp>
          <p:nvSpPr>
            <p:cNvPr id="182" name="TextBox 293"/>
            <p:cNvSpPr txBox="1"/>
            <p:nvPr/>
          </p:nvSpPr>
          <p:spPr>
            <a:xfrm>
              <a:off x="4675832" y="4921262"/>
              <a:ext cx="679673"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Datasets</a:t>
              </a:r>
            </a:p>
          </p:txBody>
        </p:sp>
        <p:sp>
          <p:nvSpPr>
            <p:cNvPr id="13" name="TextBox 12"/>
            <p:cNvSpPr txBox="1"/>
            <p:nvPr/>
          </p:nvSpPr>
          <p:spPr>
            <a:xfrm>
              <a:off x="3979430" y="4771518"/>
              <a:ext cx="927847" cy="572464"/>
            </a:xfrm>
            <a:prstGeom prst="rect">
              <a:avLst/>
            </a:prstGeom>
            <a:noFill/>
          </p:spPr>
          <p:txBody>
            <a:bodyPr wrap="square" lIns="182880" tIns="146304" rIns="182880" bIns="146304" rtlCol="0">
              <a:spAutoFit/>
            </a:bodyPr>
            <a:lstStyle/>
            <a:p>
              <a:pPr algn="ctr"/>
              <a:r>
                <a:rPr lang="en-US" sz="900" b="1" dirty="0">
                  <a:solidFill>
                    <a:srgbClr val="F2C812"/>
                  </a:solidFill>
                </a:rPr>
                <a:t>01001</a:t>
              </a:r>
            </a:p>
            <a:p>
              <a:pPr algn="ctr"/>
              <a:r>
                <a:rPr lang="en-US" sz="900" b="1" dirty="0">
                  <a:solidFill>
                    <a:srgbClr val="F2C812"/>
                  </a:solidFill>
                </a:rPr>
                <a:t>10101</a:t>
              </a:r>
            </a:p>
          </p:txBody>
        </p:sp>
      </p:grpSp>
      <p:grpSp>
        <p:nvGrpSpPr>
          <p:cNvPr id="99" name="Group 98"/>
          <p:cNvGrpSpPr/>
          <p:nvPr/>
        </p:nvGrpSpPr>
        <p:grpSpPr>
          <a:xfrm>
            <a:off x="6090885" y="3236714"/>
            <a:ext cx="5059237" cy="2459479"/>
            <a:chOff x="7018864" y="2257415"/>
            <a:chExt cx="5059237" cy="2459479"/>
          </a:xfrm>
        </p:grpSpPr>
        <p:grpSp>
          <p:nvGrpSpPr>
            <p:cNvPr id="106" name="Group 105"/>
            <p:cNvGrpSpPr/>
            <p:nvPr/>
          </p:nvGrpSpPr>
          <p:grpSpPr>
            <a:xfrm>
              <a:off x="7018864" y="2257415"/>
              <a:ext cx="5059237" cy="2459479"/>
              <a:chOff x="7018864" y="2257415"/>
              <a:chExt cx="5059237" cy="2459479"/>
            </a:xfrm>
          </p:grpSpPr>
          <p:grpSp>
            <p:nvGrpSpPr>
              <p:cNvPr id="119" name="Group 118"/>
              <p:cNvGrpSpPr>
                <a:grpSpLocks noChangeAspect="1"/>
              </p:cNvGrpSpPr>
              <p:nvPr/>
            </p:nvGrpSpPr>
            <p:grpSpPr>
              <a:xfrm>
                <a:off x="10432181" y="2257415"/>
                <a:ext cx="548640" cy="1042085"/>
                <a:chOff x="10286449" y="1529656"/>
                <a:chExt cx="917410" cy="1742525"/>
              </a:xfrm>
            </p:grpSpPr>
            <p:sp>
              <p:nvSpPr>
                <p:cNvPr id="154" name="Rounded Rectangle 153"/>
                <p:cNvSpPr/>
                <p:nvPr/>
              </p:nvSpPr>
              <p:spPr bwMode="auto">
                <a:xfrm>
                  <a:off x="10493458" y="1529656"/>
                  <a:ext cx="489183" cy="173986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5" name="Picture 154"/>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10372236" y="1690687"/>
                  <a:ext cx="745838" cy="1344992"/>
                </a:xfrm>
                <a:prstGeom prst="rect">
                  <a:avLst/>
                </a:prstGeom>
                <a:noFill/>
                <a:ln>
                  <a:noFill/>
                </a:ln>
              </p:spPr>
            </p:pic>
            <p:pic>
              <p:nvPicPr>
                <p:cNvPr id="156" name="Picture 155"/>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10372230" y="1818052"/>
                  <a:ext cx="745838" cy="1112933"/>
                </a:xfrm>
                <a:prstGeom prst="rect">
                  <a:avLst/>
                </a:prstGeom>
              </p:spPr>
            </p:pic>
            <p:sp>
              <p:nvSpPr>
                <p:cNvPr id="157" name="Rounded Rectangle 223"/>
                <p:cNvSpPr/>
                <p:nvPr/>
              </p:nvSpPr>
              <p:spPr bwMode="auto">
                <a:xfrm>
                  <a:off x="10286449" y="1529656"/>
                  <a:ext cx="917410" cy="1742525"/>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800" spc="-49" dirty="0" err="1">
                    <a:solidFill>
                      <a:srgbClr val="68217A"/>
                    </a:solidFill>
                    <a:ea typeface="Segoe UI" pitchFamily="34" charset="0"/>
                    <a:cs typeface="Segoe UI" pitchFamily="34" charset="0"/>
                  </a:endParaRPr>
                </a:p>
              </p:txBody>
            </p:sp>
          </p:grpSp>
          <p:sp>
            <p:nvSpPr>
              <p:cNvPr id="121" name="Freeform 1383"/>
              <p:cNvSpPr>
                <a:spLocks noChangeAspect="1" noEditPoints="1"/>
              </p:cNvSpPr>
              <p:nvPr/>
            </p:nvSpPr>
            <p:spPr bwMode="auto">
              <a:xfrm>
                <a:off x="7018864" y="2534980"/>
                <a:ext cx="3840480" cy="2181914"/>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chemeClr val="accent3">
                  <a:lumMod val="50000"/>
                </a:schemeClr>
              </a:solidFill>
              <a:ln w="9525">
                <a:solidFill>
                  <a:schemeClr val="bg1"/>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600" dirty="0">
                  <a:solidFill>
                    <a:srgbClr val="000000"/>
                  </a:solidFill>
                </a:endParaRPr>
              </a:p>
            </p:txBody>
          </p:sp>
          <p:grpSp>
            <p:nvGrpSpPr>
              <p:cNvPr id="140" name="Group 139"/>
              <p:cNvGrpSpPr>
                <a:grpSpLocks noChangeAspect="1"/>
              </p:cNvGrpSpPr>
              <p:nvPr/>
            </p:nvGrpSpPr>
            <p:grpSpPr>
              <a:xfrm>
                <a:off x="10432181" y="3352369"/>
                <a:ext cx="1645920" cy="1132186"/>
                <a:chOff x="1117586" y="1978512"/>
                <a:chExt cx="2372574" cy="1629558"/>
              </a:xfrm>
            </p:grpSpPr>
            <p:pic>
              <p:nvPicPr>
                <p:cNvPr id="142" name="Picture 141"/>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1309718" y="2130700"/>
                  <a:ext cx="1845671" cy="1326874"/>
                </a:xfrm>
                <a:prstGeom prst="rect">
                  <a:avLst/>
                </a:prstGeom>
                <a:noFill/>
                <a:ln>
                  <a:noFill/>
                </a:ln>
              </p:spPr>
            </p:pic>
            <p:grpSp>
              <p:nvGrpSpPr>
                <p:cNvPr id="144" name="Group 143"/>
                <p:cNvGrpSpPr/>
                <p:nvPr/>
              </p:nvGrpSpPr>
              <p:grpSpPr>
                <a:xfrm>
                  <a:off x="1307936" y="2212479"/>
                  <a:ext cx="1844519" cy="1136088"/>
                  <a:chOff x="1276066" y="3677905"/>
                  <a:chExt cx="2524835" cy="1555113"/>
                </a:xfrm>
              </p:grpSpPr>
              <p:pic>
                <p:nvPicPr>
                  <p:cNvPr id="152" name="Picture 151"/>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1276066" y="3677905"/>
                    <a:ext cx="2524835" cy="1555113"/>
                  </a:xfrm>
                  <a:prstGeom prst="rect">
                    <a:avLst/>
                  </a:prstGeom>
                </p:spPr>
              </p:pic>
              <p:pic>
                <p:nvPicPr>
                  <p:cNvPr id="153" name="Picture 152"/>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2524585" y="4449793"/>
                    <a:ext cx="1269242" cy="783225"/>
                  </a:xfrm>
                  <a:prstGeom prst="rect">
                    <a:avLst/>
                  </a:prstGeom>
                </p:spPr>
              </p:pic>
            </p:grpSp>
            <p:grpSp>
              <p:nvGrpSpPr>
                <p:cNvPr id="146" name="Group 145"/>
                <p:cNvGrpSpPr/>
                <p:nvPr/>
              </p:nvGrpSpPr>
              <p:grpSpPr>
                <a:xfrm>
                  <a:off x="1117586" y="1978512"/>
                  <a:ext cx="2372574" cy="1629558"/>
                  <a:chOff x="1117586" y="1978512"/>
                  <a:chExt cx="2372574" cy="1629558"/>
                </a:xfrm>
              </p:grpSpPr>
              <p:sp>
                <p:nvSpPr>
                  <p:cNvPr id="147" name="Rounded Rectangle 89"/>
                  <p:cNvSpPr>
                    <a:spLocks noChangeAspect="1"/>
                  </p:cNvSpPr>
                  <p:nvPr/>
                </p:nvSpPr>
                <p:spPr bwMode="auto">
                  <a:xfrm rot="16200000">
                    <a:off x="1489094" y="1607004"/>
                    <a:ext cx="1629558" cy="2372574"/>
                  </a:xfrm>
                  <a:custGeom>
                    <a:avLst/>
                    <a:gdLst/>
                    <a:ahLst/>
                    <a:cxnLst/>
                    <a:rect l="l" t="t" r="r" b="b"/>
                    <a:pathLst>
                      <a:path w="3265981" h="3654426">
                        <a:moveTo>
                          <a:pt x="2686301" y="3311991"/>
                        </a:moveTo>
                        <a:cubicBezTo>
                          <a:pt x="2647724" y="3311991"/>
                          <a:pt x="2616451" y="3343264"/>
                          <a:pt x="2616451" y="3381841"/>
                        </a:cubicBezTo>
                        <a:cubicBezTo>
                          <a:pt x="2616451" y="3420417"/>
                          <a:pt x="2647724" y="3451690"/>
                          <a:pt x="2686301" y="3451690"/>
                        </a:cubicBezTo>
                        <a:lnTo>
                          <a:pt x="2698749" y="3451691"/>
                        </a:lnTo>
                        <a:cubicBezTo>
                          <a:pt x="2737326" y="3451691"/>
                          <a:pt x="2768599" y="3420418"/>
                          <a:pt x="2768599" y="3381841"/>
                        </a:cubicBezTo>
                        <a:lnTo>
                          <a:pt x="2768600" y="3381841"/>
                        </a:lnTo>
                        <a:cubicBezTo>
                          <a:pt x="2768600" y="3343264"/>
                          <a:pt x="2737327" y="3311991"/>
                          <a:pt x="2698750" y="3311991"/>
                        </a:cubicBezTo>
                        <a:close/>
                        <a:moveTo>
                          <a:pt x="2477370" y="3311991"/>
                        </a:moveTo>
                        <a:cubicBezTo>
                          <a:pt x="2438793" y="3311991"/>
                          <a:pt x="2407520" y="3343264"/>
                          <a:pt x="2407520" y="3381841"/>
                        </a:cubicBezTo>
                        <a:cubicBezTo>
                          <a:pt x="2407520" y="3420417"/>
                          <a:pt x="2438793" y="3451690"/>
                          <a:pt x="2477370" y="3451690"/>
                        </a:cubicBezTo>
                        <a:lnTo>
                          <a:pt x="2490960" y="3451691"/>
                        </a:lnTo>
                        <a:cubicBezTo>
                          <a:pt x="2529537" y="3451691"/>
                          <a:pt x="2560810" y="3420418"/>
                          <a:pt x="2560810" y="3381841"/>
                        </a:cubicBezTo>
                        <a:lnTo>
                          <a:pt x="2560811" y="3381841"/>
                        </a:lnTo>
                        <a:cubicBezTo>
                          <a:pt x="2560811" y="3343264"/>
                          <a:pt x="2529538" y="3311991"/>
                          <a:pt x="2490961" y="3311991"/>
                        </a:cubicBezTo>
                        <a:close/>
                        <a:moveTo>
                          <a:pt x="1951037" y="3311991"/>
                        </a:moveTo>
                        <a:cubicBezTo>
                          <a:pt x="1912460" y="3311991"/>
                          <a:pt x="1881187" y="3343264"/>
                          <a:pt x="1881187" y="3381841"/>
                        </a:cubicBezTo>
                        <a:cubicBezTo>
                          <a:pt x="1881187" y="3420417"/>
                          <a:pt x="1912460" y="3451690"/>
                          <a:pt x="1951037" y="3451690"/>
                        </a:cubicBezTo>
                        <a:lnTo>
                          <a:pt x="2282030" y="3451691"/>
                        </a:lnTo>
                        <a:cubicBezTo>
                          <a:pt x="2320607" y="3451691"/>
                          <a:pt x="2351880" y="3420418"/>
                          <a:pt x="2351880" y="3381841"/>
                        </a:cubicBezTo>
                        <a:lnTo>
                          <a:pt x="2351881" y="3381841"/>
                        </a:lnTo>
                        <a:cubicBezTo>
                          <a:pt x="2351881" y="3343264"/>
                          <a:pt x="2320608" y="3311991"/>
                          <a:pt x="2282031" y="3311991"/>
                        </a:cubicBezTo>
                        <a:close/>
                        <a:moveTo>
                          <a:pt x="299489" y="299430"/>
                        </a:moveTo>
                        <a:lnTo>
                          <a:pt x="299489" y="3141056"/>
                        </a:lnTo>
                        <a:lnTo>
                          <a:pt x="2966489" y="3141056"/>
                        </a:lnTo>
                        <a:lnTo>
                          <a:pt x="2966489" y="299430"/>
                        </a:lnTo>
                        <a:close/>
                        <a:moveTo>
                          <a:pt x="134787" y="0"/>
                        </a:moveTo>
                        <a:lnTo>
                          <a:pt x="3131194" y="0"/>
                        </a:lnTo>
                        <a:cubicBezTo>
                          <a:pt x="3205635" y="0"/>
                          <a:pt x="3265981" y="60346"/>
                          <a:pt x="3265981" y="134787"/>
                        </a:cubicBezTo>
                        <a:lnTo>
                          <a:pt x="3265981" y="3519639"/>
                        </a:lnTo>
                        <a:cubicBezTo>
                          <a:pt x="3265981" y="3594080"/>
                          <a:pt x="3205635" y="3654426"/>
                          <a:pt x="3131194" y="3654426"/>
                        </a:cubicBezTo>
                        <a:lnTo>
                          <a:pt x="134787" y="3654426"/>
                        </a:lnTo>
                        <a:cubicBezTo>
                          <a:pt x="60346" y="3654426"/>
                          <a:pt x="0" y="3594080"/>
                          <a:pt x="0" y="3519639"/>
                        </a:cubicBezTo>
                        <a:lnTo>
                          <a:pt x="0" y="134787"/>
                        </a:lnTo>
                        <a:cubicBezTo>
                          <a:pt x="0" y="60346"/>
                          <a:pt x="60346" y="0"/>
                          <a:pt x="134787"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800" spc="-49" dirty="0" err="1">
                      <a:solidFill>
                        <a:srgbClr val="68217A"/>
                      </a:solidFill>
                      <a:ea typeface="Segoe UI" pitchFamily="34" charset="0"/>
                      <a:cs typeface="Segoe UI" pitchFamily="34" charset="0"/>
                    </a:endParaRPr>
                  </a:p>
                </p:txBody>
              </p:sp>
              <p:sp>
                <p:nvSpPr>
                  <p:cNvPr id="150" name="Rectangle 149"/>
                  <p:cNvSpPr/>
                  <p:nvPr/>
                </p:nvSpPr>
                <p:spPr bwMode="auto">
                  <a:xfrm>
                    <a:off x="3172854" y="2198842"/>
                    <a:ext cx="307998" cy="808750"/>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1" name="Picture 150"/>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3229523" y="2739186"/>
                    <a:ext cx="195334" cy="108208"/>
                  </a:xfrm>
                  <a:prstGeom prst="rect">
                    <a:avLst/>
                  </a:prstGeom>
                </p:spPr>
              </p:pic>
            </p:grpSp>
          </p:grpSp>
        </p:grpSp>
        <p:pic>
          <p:nvPicPr>
            <p:cNvPr id="117" name="Picture 116"/>
            <p:cNvPicPr>
              <a:picLocks noChangeAspect="1"/>
            </p:cNvPicPr>
            <p:nvPr/>
          </p:nvPicPr>
          <p:blipFill>
            <a:blip r:embed="rId13"/>
            <a:stretch>
              <a:fillRect/>
            </a:stretch>
          </p:blipFill>
          <p:spPr>
            <a:xfrm>
              <a:off x="7626151" y="2638675"/>
              <a:ext cx="2647950" cy="1733550"/>
            </a:xfrm>
            <a:prstGeom prst="rect">
              <a:avLst/>
            </a:prstGeom>
          </p:spPr>
        </p:pic>
      </p:grpSp>
    </p:spTree>
    <p:extLst>
      <p:ext uri="{BB962C8B-B14F-4D97-AF65-F5344CB8AC3E}">
        <p14:creationId xmlns:p14="http://schemas.microsoft.com/office/powerpoint/2010/main" val="148304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8" name="Flowchart: Process 187"/>
          <p:cNvSpPr/>
          <p:nvPr/>
        </p:nvSpPr>
        <p:spPr bwMode="auto">
          <a:xfrm>
            <a:off x="391417" y="893447"/>
            <a:ext cx="3457807" cy="4315180"/>
          </a:xfrm>
          <a:prstGeom prst="flowChartProcess">
            <a:avLst/>
          </a:pr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000000"/>
              </a:solidFill>
              <a:ea typeface="Segoe UI" pitchFamily="34" charset="0"/>
              <a:cs typeface="Segoe UI" pitchFamily="34" charset="0"/>
            </a:endParaRPr>
          </a:p>
        </p:txBody>
      </p:sp>
      <p:sp>
        <p:nvSpPr>
          <p:cNvPr id="450" name="Rectangle 449"/>
          <p:cNvSpPr/>
          <p:nvPr/>
        </p:nvSpPr>
        <p:spPr bwMode="auto">
          <a:xfrm>
            <a:off x="391417" y="893447"/>
            <a:ext cx="11411700" cy="4315180"/>
          </a:xfrm>
          <a:prstGeom prst="rect">
            <a:avLst/>
          </a:prstGeom>
          <a:noFill/>
          <a:ln w="31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0" name="Title 10"/>
          <p:cNvSpPr txBox="1">
            <a:spLocks/>
          </p:cNvSpPr>
          <p:nvPr/>
        </p:nvSpPr>
        <p:spPr>
          <a:xfrm>
            <a:off x="159488" y="0"/>
            <a:ext cx="11865975"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r>
              <a:rPr lang="en-IN" sz="3600">
                <a:solidFill>
                  <a:srgbClr val="000000"/>
                </a:solidFill>
              </a:rPr>
              <a:t>Power BI Overview</a:t>
            </a:r>
          </a:p>
        </p:txBody>
      </p:sp>
      <p:pic>
        <p:nvPicPr>
          <p:cNvPr id="142" name="Picture 141"/>
          <p:cNvPicPr>
            <a:picLocks noChangeAspect="1"/>
          </p:cNvPicPr>
          <p:nvPr/>
        </p:nvPicPr>
        <p:blipFill>
          <a:blip r:embed="rId3"/>
          <a:stretch>
            <a:fillRect/>
          </a:stretch>
        </p:blipFill>
        <p:spPr>
          <a:xfrm>
            <a:off x="8037906" y="5768465"/>
            <a:ext cx="2075044" cy="727912"/>
          </a:xfrm>
          <a:prstGeom prst="rect">
            <a:avLst/>
          </a:prstGeom>
        </p:spPr>
      </p:pic>
      <p:pic>
        <p:nvPicPr>
          <p:cNvPr id="191" name="Picture 190"/>
          <p:cNvPicPr>
            <a:picLocks noChangeAspect="1"/>
          </p:cNvPicPr>
          <p:nvPr/>
        </p:nvPicPr>
        <p:blipFill>
          <a:blip r:embed="rId4"/>
          <a:stretch>
            <a:fillRect/>
          </a:stretch>
        </p:blipFill>
        <p:spPr>
          <a:xfrm>
            <a:off x="9398880" y="5670445"/>
            <a:ext cx="1838932" cy="1018710"/>
          </a:xfrm>
          <a:prstGeom prst="rect">
            <a:avLst/>
          </a:prstGeom>
        </p:spPr>
      </p:pic>
      <p:sp>
        <p:nvSpPr>
          <p:cNvPr id="144" name="Rectangle 143"/>
          <p:cNvSpPr/>
          <p:nvPr/>
        </p:nvSpPr>
        <p:spPr bwMode="auto">
          <a:xfrm>
            <a:off x="6707573" y="5689757"/>
            <a:ext cx="5101031" cy="945787"/>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387501" defTabSz="932293" fontAlgn="base">
              <a:spcBef>
                <a:spcPct val="0"/>
              </a:spcBef>
              <a:spcAft>
                <a:spcPct val="0"/>
              </a:spcAft>
            </a:pPr>
            <a:endParaRPr lang="en-US" sz="2600" dirty="0">
              <a:solidFill>
                <a:srgbClr val="FFFFFF"/>
              </a:solidFill>
              <a:latin typeface="Segoe UI Light"/>
              <a:ea typeface="Segoe UI" pitchFamily="34" charset="0"/>
              <a:cs typeface="Segoe UI" pitchFamily="34" charset="0"/>
            </a:endParaRPr>
          </a:p>
        </p:txBody>
      </p:sp>
      <p:sp>
        <p:nvSpPr>
          <p:cNvPr id="145" name="Rectangle 144"/>
          <p:cNvSpPr/>
          <p:nvPr/>
        </p:nvSpPr>
        <p:spPr>
          <a:xfrm>
            <a:off x="7428667" y="5269863"/>
            <a:ext cx="2681209" cy="369332"/>
          </a:xfrm>
          <a:prstGeom prst="rect">
            <a:avLst/>
          </a:prstGeom>
        </p:spPr>
        <p:txBody>
          <a:bodyPr wrap="square">
            <a:spAutoFit/>
          </a:bodyPr>
          <a:lstStyle/>
          <a:p>
            <a:pPr algn="ctr" defTabSz="914367">
              <a:spcAft>
                <a:spcPts val="588"/>
              </a:spcAft>
            </a:pPr>
            <a:r>
              <a:rPr lang="en-US" dirty="0">
                <a:solidFill>
                  <a:srgbClr val="000000"/>
                </a:solidFill>
              </a:rPr>
              <a:t>Power BI REST APIs</a:t>
            </a:r>
          </a:p>
        </p:txBody>
      </p:sp>
      <p:sp>
        <p:nvSpPr>
          <p:cNvPr id="147" name="Rectangle 146"/>
          <p:cNvSpPr/>
          <p:nvPr/>
        </p:nvSpPr>
        <p:spPr>
          <a:xfrm>
            <a:off x="943884" y="5269863"/>
            <a:ext cx="2291365" cy="369332"/>
          </a:xfrm>
          <a:prstGeom prst="rect">
            <a:avLst/>
          </a:prstGeom>
        </p:spPr>
        <p:txBody>
          <a:bodyPr wrap="square">
            <a:spAutoFit/>
          </a:bodyPr>
          <a:lstStyle/>
          <a:p>
            <a:pPr defTabSz="914367">
              <a:spcAft>
                <a:spcPts val="588"/>
              </a:spcAft>
            </a:pPr>
            <a:r>
              <a:rPr lang="en-US" dirty="0">
                <a:solidFill>
                  <a:srgbClr val="000000"/>
                </a:solidFill>
              </a:rPr>
              <a:t>Power BI Desktop</a:t>
            </a:r>
          </a:p>
        </p:txBody>
      </p:sp>
      <p:sp>
        <p:nvSpPr>
          <p:cNvPr id="192" name="Rectangle 19"/>
          <p:cNvSpPr/>
          <p:nvPr/>
        </p:nvSpPr>
        <p:spPr bwMode="auto">
          <a:xfrm>
            <a:off x="391418" y="4621648"/>
            <a:ext cx="6177980" cy="2011116"/>
          </a:xfrm>
          <a:custGeom>
            <a:avLst/>
            <a:gdLst>
              <a:gd name="connsiteX0" fmla="*/ 0 w 6755948"/>
              <a:gd name="connsiteY0" fmla="*/ 0 h 814436"/>
              <a:gd name="connsiteX1" fmla="*/ 6755948 w 6755948"/>
              <a:gd name="connsiteY1" fmla="*/ 0 h 814436"/>
              <a:gd name="connsiteX2" fmla="*/ 6755948 w 6755948"/>
              <a:gd name="connsiteY2" fmla="*/ 814436 h 814436"/>
              <a:gd name="connsiteX3" fmla="*/ 0 w 6755948"/>
              <a:gd name="connsiteY3" fmla="*/ 814436 h 814436"/>
              <a:gd name="connsiteX4" fmla="*/ 0 w 6755948"/>
              <a:gd name="connsiteY4" fmla="*/ 0 h 814436"/>
              <a:gd name="connsiteX0" fmla="*/ 0 w 6755948"/>
              <a:gd name="connsiteY0" fmla="*/ 0 h 814436"/>
              <a:gd name="connsiteX1" fmla="*/ 245420 w 6755948"/>
              <a:gd name="connsiteY1" fmla="*/ 620 h 814436"/>
              <a:gd name="connsiteX2" fmla="*/ 6755948 w 6755948"/>
              <a:gd name="connsiteY2" fmla="*/ 0 h 814436"/>
              <a:gd name="connsiteX3" fmla="*/ 6755948 w 6755948"/>
              <a:gd name="connsiteY3" fmla="*/ 814436 h 814436"/>
              <a:gd name="connsiteX4" fmla="*/ 0 w 6755948"/>
              <a:gd name="connsiteY4" fmla="*/ 814436 h 814436"/>
              <a:gd name="connsiteX5" fmla="*/ 0 w 6755948"/>
              <a:gd name="connsiteY5" fmla="*/ 0 h 814436"/>
              <a:gd name="connsiteX0" fmla="*/ 0 w 6755948"/>
              <a:gd name="connsiteY0" fmla="*/ 0 h 814436"/>
              <a:gd name="connsiteX1" fmla="*/ 245420 w 6755948"/>
              <a:gd name="connsiteY1" fmla="*/ 620 h 814436"/>
              <a:gd name="connsiteX2" fmla="*/ 528884 w 6755948"/>
              <a:gd name="connsiteY2" fmla="*/ 620 h 814436"/>
              <a:gd name="connsiteX3" fmla="*/ 6755948 w 6755948"/>
              <a:gd name="connsiteY3" fmla="*/ 0 h 814436"/>
              <a:gd name="connsiteX4" fmla="*/ 6755948 w 6755948"/>
              <a:gd name="connsiteY4" fmla="*/ 814436 h 814436"/>
              <a:gd name="connsiteX5" fmla="*/ 0 w 6755948"/>
              <a:gd name="connsiteY5" fmla="*/ 814436 h 814436"/>
              <a:gd name="connsiteX6" fmla="*/ 0 w 6755948"/>
              <a:gd name="connsiteY6" fmla="*/ 0 h 814436"/>
              <a:gd name="connsiteX0" fmla="*/ 0 w 6755948"/>
              <a:gd name="connsiteY0" fmla="*/ 0 h 814436"/>
              <a:gd name="connsiteX1" fmla="*/ 245420 w 6755948"/>
              <a:gd name="connsiteY1" fmla="*/ 620 h 814436"/>
              <a:gd name="connsiteX2" fmla="*/ 373436 w 6755948"/>
              <a:gd name="connsiteY2" fmla="*/ 620 h 814436"/>
              <a:gd name="connsiteX3" fmla="*/ 528884 w 6755948"/>
              <a:gd name="connsiteY3" fmla="*/ 620 h 814436"/>
              <a:gd name="connsiteX4" fmla="*/ 6755948 w 6755948"/>
              <a:gd name="connsiteY4" fmla="*/ 0 h 814436"/>
              <a:gd name="connsiteX5" fmla="*/ 6755948 w 6755948"/>
              <a:gd name="connsiteY5" fmla="*/ 814436 h 814436"/>
              <a:gd name="connsiteX6" fmla="*/ 0 w 6755948"/>
              <a:gd name="connsiteY6" fmla="*/ 814436 h 814436"/>
              <a:gd name="connsiteX7" fmla="*/ 0 w 6755948"/>
              <a:gd name="connsiteY7" fmla="*/ 0 h 814436"/>
              <a:gd name="connsiteX0" fmla="*/ 0 w 6755948"/>
              <a:gd name="connsiteY0" fmla="*/ 374284 h 1188720"/>
              <a:gd name="connsiteX1" fmla="*/ 245420 w 6755948"/>
              <a:gd name="connsiteY1" fmla="*/ 374904 h 1188720"/>
              <a:gd name="connsiteX2" fmla="*/ 382580 w 6755948"/>
              <a:gd name="connsiteY2" fmla="*/ 0 h 1188720"/>
              <a:gd name="connsiteX3" fmla="*/ 528884 w 6755948"/>
              <a:gd name="connsiteY3" fmla="*/ 374904 h 1188720"/>
              <a:gd name="connsiteX4" fmla="*/ 6755948 w 6755948"/>
              <a:gd name="connsiteY4" fmla="*/ 374284 h 1188720"/>
              <a:gd name="connsiteX5" fmla="*/ 6755948 w 6755948"/>
              <a:gd name="connsiteY5" fmla="*/ 1188720 h 1188720"/>
              <a:gd name="connsiteX6" fmla="*/ 0 w 6755948"/>
              <a:gd name="connsiteY6" fmla="*/ 1188720 h 1188720"/>
              <a:gd name="connsiteX7" fmla="*/ 0 w 6755948"/>
              <a:gd name="connsiteY7" fmla="*/ 374284 h 1188720"/>
              <a:gd name="connsiteX0" fmla="*/ 0 w 6755948"/>
              <a:gd name="connsiteY0" fmla="*/ 273117 h 1087553"/>
              <a:gd name="connsiteX1" fmla="*/ 245420 w 6755948"/>
              <a:gd name="connsiteY1" fmla="*/ 273737 h 1087553"/>
              <a:gd name="connsiteX2" fmla="*/ 388635 w 6755948"/>
              <a:gd name="connsiteY2" fmla="*/ 0 h 1087553"/>
              <a:gd name="connsiteX3" fmla="*/ 528884 w 6755948"/>
              <a:gd name="connsiteY3" fmla="*/ 273737 h 1087553"/>
              <a:gd name="connsiteX4" fmla="*/ 6755948 w 6755948"/>
              <a:gd name="connsiteY4" fmla="*/ 273117 h 1087553"/>
              <a:gd name="connsiteX5" fmla="*/ 6755948 w 6755948"/>
              <a:gd name="connsiteY5" fmla="*/ 1087553 h 1087553"/>
              <a:gd name="connsiteX6" fmla="*/ 0 w 6755948"/>
              <a:gd name="connsiteY6" fmla="*/ 1087553 h 1087553"/>
              <a:gd name="connsiteX7" fmla="*/ 0 w 6755948"/>
              <a:gd name="connsiteY7" fmla="*/ 273117 h 1087553"/>
              <a:gd name="connsiteX0" fmla="*/ 0 w 6755948"/>
              <a:gd name="connsiteY0" fmla="*/ 898462 h 1712898"/>
              <a:gd name="connsiteX1" fmla="*/ 245420 w 6755948"/>
              <a:gd name="connsiteY1" fmla="*/ 899082 h 1712898"/>
              <a:gd name="connsiteX2" fmla="*/ 376614 w 6755948"/>
              <a:gd name="connsiteY2" fmla="*/ 0 h 1712898"/>
              <a:gd name="connsiteX3" fmla="*/ 528884 w 6755948"/>
              <a:gd name="connsiteY3" fmla="*/ 899082 h 1712898"/>
              <a:gd name="connsiteX4" fmla="*/ 6755948 w 6755948"/>
              <a:gd name="connsiteY4" fmla="*/ 898462 h 1712898"/>
              <a:gd name="connsiteX5" fmla="*/ 6755948 w 6755948"/>
              <a:gd name="connsiteY5" fmla="*/ 1712898 h 1712898"/>
              <a:gd name="connsiteX6" fmla="*/ 0 w 6755948"/>
              <a:gd name="connsiteY6" fmla="*/ 1712898 h 1712898"/>
              <a:gd name="connsiteX7" fmla="*/ 0 w 6755948"/>
              <a:gd name="connsiteY7" fmla="*/ 898462 h 1712898"/>
              <a:gd name="connsiteX0" fmla="*/ 0 w 6755948"/>
              <a:gd name="connsiteY0" fmla="*/ 708625 h 1523061"/>
              <a:gd name="connsiteX1" fmla="*/ 245420 w 6755948"/>
              <a:gd name="connsiteY1" fmla="*/ 709245 h 1523061"/>
              <a:gd name="connsiteX2" fmla="*/ 388635 w 6755948"/>
              <a:gd name="connsiteY2" fmla="*/ 0 h 1523061"/>
              <a:gd name="connsiteX3" fmla="*/ 528884 w 6755948"/>
              <a:gd name="connsiteY3" fmla="*/ 709245 h 1523061"/>
              <a:gd name="connsiteX4" fmla="*/ 6755948 w 6755948"/>
              <a:gd name="connsiteY4" fmla="*/ 708625 h 1523061"/>
              <a:gd name="connsiteX5" fmla="*/ 6755948 w 6755948"/>
              <a:gd name="connsiteY5" fmla="*/ 1523061 h 1523061"/>
              <a:gd name="connsiteX6" fmla="*/ 0 w 6755948"/>
              <a:gd name="connsiteY6" fmla="*/ 1523061 h 1523061"/>
              <a:gd name="connsiteX7" fmla="*/ 0 w 6755948"/>
              <a:gd name="connsiteY7" fmla="*/ 708625 h 1523061"/>
              <a:gd name="connsiteX0" fmla="*/ 0 w 6755948"/>
              <a:gd name="connsiteY0" fmla="*/ 546905 h 1361341"/>
              <a:gd name="connsiteX1" fmla="*/ 245420 w 6755948"/>
              <a:gd name="connsiteY1" fmla="*/ 547525 h 1361341"/>
              <a:gd name="connsiteX2" fmla="*/ 388635 w 6755948"/>
              <a:gd name="connsiteY2" fmla="*/ 0 h 1361341"/>
              <a:gd name="connsiteX3" fmla="*/ 528884 w 6755948"/>
              <a:gd name="connsiteY3" fmla="*/ 547525 h 1361341"/>
              <a:gd name="connsiteX4" fmla="*/ 6755948 w 6755948"/>
              <a:gd name="connsiteY4" fmla="*/ 546905 h 1361341"/>
              <a:gd name="connsiteX5" fmla="*/ 6755948 w 6755948"/>
              <a:gd name="connsiteY5" fmla="*/ 1361341 h 1361341"/>
              <a:gd name="connsiteX6" fmla="*/ 0 w 6755948"/>
              <a:gd name="connsiteY6" fmla="*/ 1361341 h 1361341"/>
              <a:gd name="connsiteX7" fmla="*/ 0 w 6755948"/>
              <a:gd name="connsiteY7" fmla="*/ 546905 h 1361341"/>
              <a:gd name="connsiteX0" fmla="*/ 0 w 6755948"/>
              <a:gd name="connsiteY0" fmla="*/ 699731 h 1514167"/>
              <a:gd name="connsiteX1" fmla="*/ 245420 w 6755948"/>
              <a:gd name="connsiteY1" fmla="*/ 700351 h 1514167"/>
              <a:gd name="connsiteX2" fmla="*/ 398757 w 6755948"/>
              <a:gd name="connsiteY2" fmla="*/ 0 h 1514167"/>
              <a:gd name="connsiteX3" fmla="*/ 528884 w 6755948"/>
              <a:gd name="connsiteY3" fmla="*/ 700351 h 1514167"/>
              <a:gd name="connsiteX4" fmla="*/ 6755948 w 6755948"/>
              <a:gd name="connsiteY4" fmla="*/ 699731 h 1514167"/>
              <a:gd name="connsiteX5" fmla="*/ 6755948 w 6755948"/>
              <a:gd name="connsiteY5" fmla="*/ 1514167 h 1514167"/>
              <a:gd name="connsiteX6" fmla="*/ 0 w 6755948"/>
              <a:gd name="connsiteY6" fmla="*/ 1514167 h 1514167"/>
              <a:gd name="connsiteX7" fmla="*/ 0 w 6755948"/>
              <a:gd name="connsiteY7" fmla="*/ 699731 h 1514167"/>
              <a:gd name="connsiteX0" fmla="*/ 0 w 6755948"/>
              <a:gd name="connsiteY0" fmla="*/ 934203 h 1748639"/>
              <a:gd name="connsiteX1" fmla="*/ 245420 w 6755948"/>
              <a:gd name="connsiteY1" fmla="*/ 934823 h 1748639"/>
              <a:gd name="connsiteX2" fmla="*/ 398757 w 6755948"/>
              <a:gd name="connsiteY2" fmla="*/ 0 h 1748639"/>
              <a:gd name="connsiteX3" fmla="*/ 528884 w 6755948"/>
              <a:gd name="connsiteY3" fmla="*/ 934823 h 1748639"/>
              <a:gd name="connsiteX4" fmla="*/ 6755948 w 6755948"/>
              <a:gd name="connsiteY4" fmla="*/ 934203 h 1748639"/>
              <a:gd name="connsiteX5" fmla="*/ 6755948 w 6755948"/>
              <a:gd name="connsiteY5" fmla="*/ 1748639 h 1748639"/>
              <a:gd name="connsiteX6" fmla="*/ 0 w 6755948"/>
              <a:gd name="connsiteY6" fmla="*/ 1748639 h 1748639"/>
              <a:gd name="connsiteX7" fmla="*/ 0 w 6755948"/>
              <a:gd name="connsiteY7" fmla="*/ 934203 h 1748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5948" h="1748639">
                <a:moveTo>
                  <a:pt x="0" y="934203"/>
                </a:moveTo>
                <a:lnTo>
                  <a:pt x="245420" y="934823"/>
                </a:lnTo>
                <a:lnTo>
                  <a:pt x="398757" y="0"/>
                </a:lnTo>
                <a:lnTo>
                  <a:pt x="528884" y="934823"/>
                </a:lnTo>
                <a:lnTo>
                  <a:pt x="6755948" y="934203"/>
                </a:lnTo>
                <a:lnTo>
                  <a:pt x="6755948" y="1748639"/>
                </a:lnTo>
                <a:lnTo>
                  <a:pt x="0" y="1748639"/>
                </a:lnTo>
                <a:lnTo>
                  <a:pt x="0" y="934203"/>
                </a:lnTo>
                <a:close/>
              </a:path>
            </a:pathLst>
          </a:cu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err="1">
              <a:solidFill>
                <a:srgbClr val="217346"/>
              </a:solidFill>
              <a:ea typeface="Segoe UI" pitchFamily="34" charset="0"/>
              <a:cs typeface="Segoe UI" pitchFamily="34" charset="0"/>
            </a:endParaRPr>
          </a:p>
        </p:txBody>
      </p:sp>
      <p:sp>
        <p:nvSpPr>
          <p:cNvPr id="149" name="Oval 950"/>
          <p:cNvSpPr>
            <a:spLocks noChangeAspect="1"/>
          </p:cNvSpPr>
          <p:nvPr/>
        </p:nvSpPr>
        <p:spPr>
          <a:xfrm>
            <a:off x="1671253" y="5747492"/>
            <a:ext cx="822960" cy="822954"/>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en-US" sz="1200" dirty="0">
                <a:solidFill>
                  <a:srgbClr val="000000"/>
                </a:solidFill>
                <a:ea typeface="Segoe UI" pitchFamily="34" charset="0"/>
                <a:cs typeface="Segoe UI" pitchFamily="34" charset="0"/>
              </a:rPr>
              <a:t>Prepare</a:t>
            </a:r>
          </a:p>
        </p:txBody>
      </p:sp>
      <p:sp>
        <p:nvSpPr>
          <p:cNvPr id="150" name="Oval 957"/>
          <p:cNvSpPr>
            <a:spLocks noChangeAspect="1"/>
          </p:cNvSpPr>
          <p:nvPr/>
        </p:nvSpPr>
        <p:spPr>
          <a:xfrm>
            <a:off x="2849022" y="5747490"/>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en-US" sz="1200" dirty="0">
                <a:solidFill>
                  <a:srgbClr val="000000"/>
                </a:solidFill>
                <a:ea typeface="Segoe UI" pitchFamily="34" charset="0"/>
                <a:cs typeface="Segoe UI" pitchFamily="34" charset="0"/>
              </a:rPr>
              <a:t>Explore</a:t>
            </a:r>
          </a:p>
        </p:txBody>
      </p:sp>
      <p:sp>
        <p:nvSpPr>
          <p:cNvPr id="151" name="Isosceles Triangle 48"/>
          <p:cNvSpPr/>
          <p:nvPr/>
        </p:nvSpPr>
        <p:spPr bwMode="auto">
          <a:xfrm rot="16200000" flipV="1">
            <a:off x="4918635" y="6079541"/>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defTabSz="932472" fontAlgn="base">
              <a:spcBef>
                <a:spcPct val="0"/>
              </a:spcBef>
              <a:spcAft>
                <a:spcPct val="0"/>
              </a:spcAft>
            </a:pPr>
            <a:endParaRPr lang="en-IN" sz="1400" dirty="0" err="1">
              <a:solidFill>
                <a:srgbClr val="31B42E"/>
              </a:solidFill>
              <a:ea typeface="Segoe UI" pitchFamily="34" charset="0"/>
              <a:cs typeface="Segoe UI" pitchFamily="34" charset="0"/>
            </a:endParaRPr>
          </a:p>
        </p:txBody>
      </p:sp>
      <p:sp>
        <p:nvSpPr>
          <p:cNvPr id="152" name="Oval 70"/>
          <p:cNvSpPr>
            <a:spLocks noChangeAspect="1"/>
          </p:cNvSpPr>
          <p:nvPr/>
        </p:nvSpPr>
        <p:spPr>
          <a:xfrm>
            <a:off x="5204559" y="5747490"/>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en-US" sz="1200" dirty="0">
                <a:solidFill>
                  <a:srgbClr val="000000"/>
                </a:solidFill>
                <a:ea typeface="Segoe UI" pitchFamily="34" charset="0"/>
                <a:cs typeface="Segoe UI" pitchFamily="34" charset="0"/>
              </a:rPr>
              <a:t>Share</a:t>
            </a:r>
          </a:p>
        </p:txBody>
      </p:sp>
      <p:sp>
        <p:nvSpPr>
          <p:cNvPr id="153" name="Oval 47"/>
          <p:cNvSpPr>
            <a:spLocks noChangeAspect="1"/>
          </p:cNvSpPr>
          <p:nvPr/>
        </p:nvSpPr>
        <p:spPr>
          <a:xfrm>
            <a:off x="4026791" y="5747490"/>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en-US" sz="1200" dirty="0">
                <a:solidFill>
                  <a:srgbClr val="000000"/>
                </a:solidFill>
                <a:ea typeface="Segoe UI" pitchFamily="34" charset="0"/>
                <a:cs typeface="Segoe UI" pitchFamily="34" charset="0"/>
              </a:rPr>
              <a:t>Report</a:t>
            </a:r>
          </a:p>
        </p:txBody>
      </p:sp>
      <p:sp>
        <p:nvSpPr>
          <p:cNvPr id="154" name="Isosceles Triangle 48"/>
          <p:cNvSpPr/>
          <p:nvPr/>
        </p:nvSpPr>
        <p:spPr bwMode="auto">
          <a:xfrm rot="16200000" flipV="1">
            <a:off x="3730878" y="6079532"/>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defTabSz="932472" fontAlgn="base">
              <a:spcBef>
                <a:spcPct val="0"/>
              </a:spcBef>
              <a:spcAft>
                <a:spcPct val="0"/>
              </a:spcAft>
            </a:pPr>
            <a:endParaRPr lang="en-IN" sz="1400" dirty="0" err="1">
              <a:solidFill>
                <a:srgbClr val="31B42E"/>
              </a:solidFill>
              <a:ea typeface="Segoe UI" pitchFamily="34" charset="0"/>
              <a:cs typeface="Segoe UI" pitchFamily="34" charset="0"/>
            </a:endParaRPr>
          </a:p>
        </p:txBody>
      </p:sp>
      <p:sp>
        <p:nvSpPr>
          <p:cNvPr id="155" name="Isosceles Triangle 48"/>
          <p:cNvSpPr/>
          <p:nvPr/>
        </p:nvSpPr>
        <p:spPr bwMode="auto">
          <a:xfrm rot="16200000" flipV="1">
            <a:off x="2546698" y="6079540"/>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defTabSz="932472" fontAlgn="base">
              <a:spcBef>
                <a:spcPct val="0"/>
              </a:spcBef>
              <a:spcAft>
                <a:spcPct val="0"/>
              </a:spcAft>
            </a:pPr>
            <a:endParaRPr lang="en-IN" sz="1400" dirty="0" err="1">
              <a:solidFill>
                <a:srgbClr val="31B42E"/>
              </a:solidFill>
              <a:ea typeface="Segoe UI" pitchFamily="34" charset="0"/>
              <a:cs typeface="Segoe UI" pitchFamily="34" charset="0"/>
            </a:endParaRPr>
          </a:p>
        </p:txBody>
      </p:sp>
      <p:sp>
        <p:nvSpPr>
          <p:cNvPr id="156" name="Freeform 155"/>
          <p:cNvSpPr>
            <a:spLocks noChangeAspect="1" noEditPoints="1"/>
          </p:cNvSpPr>
          <p:nvPr/>
        </p:nvSpPr>
        <p:spPr bwMode="black">
          <a:xfrm>
            <a:off x="1879268" y="6132421"/>
            <a:ext cx="365760" cy="29657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217346"/>
              </a:solidFill>
            </a:endParaRPr>
          </a:p>
        </p:txBody>
      </p:sp>
      <p:sp>
        <p:nvSpPr>
          <p:cNvPr id="157" name="Donut 3"/>
          <p:cNvSpPr>
            <a:spLocks noChangeAspect="1"/>
          </p:cNvSpPr>
          <p:nvPr/>
        </p:nvSpPr>
        <p:spPr bwMode="auto">
          <a:xfrm>
            <a:off x="3096597" y="6155110"/>
            <a:ext cx="274320" cy="251192"/>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FFFFFF"/>
              </a:solidFill>
            </a:endParaRPr>
          </a:p>
        </p:txBody>
      </p:sp>
      <p:sp>
        <p:nvSpPr>
          <p:cNvPr id="158" name="Freeform 157"/>
          <p:cNvSpPr>
            <a:spLocks noChangeAspect="1"/>
          </p:cNvSpPr>
          <p:nvPr/>
        </p:nvSpPr>
        <p:spPr bwMode="black">
          <a:xfrm>
            <a:off x="4328735" y="6146404"/>
            <a:ext cx="274320" cy="268605"/>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59" name="Freeform 158"/>
          <p:cNvSpPr>
            <a:spLocks noChangeAspect="1"/>
          </p:cNvSpPr>
          <p:nvPr/>
        </p:nvSpPr>
        <p:spPr bwMode="black">
          <a:xfrm>
            <a:off x="5459118" y="6138620"/>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000000"/>
              </a:solidFill>
            </a:endParaRPr>
          </a:p>
        </p:txBody>
      </p:sp>
      <p:grpSp>
        <p:nvGrpSpPr>
          <p:cNvPr id="160" name="Group 159"/>
          <p:cNvGrpSpPr/>
          <p:nvPr/>
        </p:nvGrpSpPr>
        <p:grpSpPr>
          <a:xfrm>
            <a:off x="7117497" y="2834752"/>
            <a:ext cx="491800" cy="3552182"/>
            <a:chOff x="10461581" y="2911462"/>
            <a:chExt cx="491800" cy="3552182"/>
          </a:xfrm>
        </p:grpSpPr>
        <p:sp>
          <p:nvSpPr>
            <p:cNvPr id="161" name="Oval 160"/>
            <p:cNvSpPr/>
            <p:nvPr/>
          </p:nvSpPr>
          <p:spPr bwMode="auto">
            <a:xfrm rot="16200000" flipH="1" flipV="1">
              <a:off x="10503133" y="5505840"/>
              <a:ext cx="412039" cy="41203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2" name="Group 161"/>
            <p:cNvGrpSpPr/>
            <p:nvPr/>
          </p:nvGrpSpPr>
          <p:grpSpPr>
            <a:xfrm rot="16200000">
              <a:off x="9057680" y="4406255"/>
              <a:ext cx="3313623" cy="324038"/>
              <a:chOff x="8231749" y="5960661"/>
              <a:chExt cx="3313623" cy="324038"/>
            </a:xfrm>
          </p:grpSpPr>
          <p:sp>
            <p:nvSpPr>
              <p:cNvPr id="185" name="TextBox 184"/>
              <p:cNvSpPr txBox="1"/>
              <p:nvPr/>
            </p:nvSpPr>
            <p:spPr>
              <a:xfrm>
                <a:off x="8283353" y="5960661"/>
                <a:ext cx="3262019" cy="166199"/>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algn="l"/>
                <a:r>
                  <a:rPr lang="en-US" dirty="0">
                    <a:gradFill flip="none" rotWithShape="1">
                      <a:gsLst>
                        <a:gs pos="0">
                          <a:srgbClr val="D2D2D2"/>
                        </a:gs>
                        <a:gs pos="74000">
                          <a:srgbClr val="000000">
                            <a:lumMod val="50000"/>
                            <a:lumOff val="50000"/>
                          </a:srgbClr>
                        </a:gs>
                        <a:gs pos="100000">
                          <a:srgbClr val="505050"/>
                        </a:gs>
                      </a:gsLst>
                      <a:lin ang="10800000" scaled="1"/>
                      <a:tileRect/>
                    </a:gradFill>
                  </a:rPr>
                  <a:t>0110001</a:t>
                </a:r>
              </a:p>
            </p:txBody>
          </p:sp>
          <p:sp>
            <p:nvSpPr>
              <p:cNvPr id="186" name="TextBox 185"/>
              <p:cNvSpPr txBox="1"/>
              <p:nvPr/>
            </p:nvSpPr>
            <p:spPr>
              <a:xfrm>
                <a:off x="8231749" y="6118500"/>
                <a:ext cx="3262019" cy="166199"/>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algn="l"/>
                <a:r>
                  <a:rPr lang="en-US" dirty="0">
                    <a:gradFill flip="none" rotWithShape="1">
                      <a:gsLst>
                        <a:gs pos="0">
                          <a:srgbClr val="D2D2D2"/>
                        </a:gs>
                        <a:gs pos="74000">
                          <a:srgbClr val="000000">
                            <a:lumMod val="50000"/>
                            <a:lumOff val="50000"/>
                          </a:srgbClr>
                        </a:gs>
                        <a:gs pos="100000">
                          <a:srgbClr val="505050"/>
                        </a:gs>
                      </a:gsLst>
                      <a:lin ang="10800000" scaled="1"/>
                      <a:tileRect/>
                    </a:gradFill>
                  </a:rPr>
                  <a:t>00010110</a:t>
                </a:r>
              </a:p>
            </p:txBody>
          </p:sp>
        </p:grpSp>
        <p:grpSp>
          <p:nvGrpSpPr>
            <p:cNvPr id="163" name="Group 162"/>
            <p:cNvGrpSpPr/>
            <p:nvPr/>
          </p:nvGrpSpPr>
          <p:grpSpPr>
            <a:xfrm>
              <a:off x="10461581" y="5900047"/>
              <a:ext cx="491800" cy="563597"/>
              <a:chOff x="4076702" y="-2333624"/>
              <a:chExt cx="1446213" cy="1657349"/>
            </a:xfrm>
            <a:solidFill>
              <a:schemeClr val="tx2"/>
            </a:solidFill>
          </p:grpSpPr>
          <p:grpSp>
            <p:nvGrpSpPr>
              <p:cNvPr id="165" name="Group 4"/>
              <p:cNvGrpSpPr>
                <a:grpSpLocks noChangeAspect="1"/>
              </p:cNvGrpSpPr>
              <p:nvPr/>
            </p:nvGrpSpPr>
            <p:grpSpPr bwMode="auto">
              <a:xfrm>
                <a:off x="4076702" y="-2333624"/>
                <a:ext cx="1446213" cy="1657349"/>
                <a:chOff x="2568" y="-1470"/>
                <a:chExt cx="911" cy="1044"/>
              </a:xfrm>
              <a:grpFill/>
            </p:grpSpPr>
            <p:sp>
              <p:nvSpPr>
                <p:cNvPr id="176" name="Freeform 5"/>
                <p:cNvSpPr>
                  <a:spLocks/>
                </p:cNvSpPr>
                <p:nvPr/>
              </p:nvSpPr>
              <p:spPr bwMode="auto">
                <a:xfrm>
                  <a:off x="2568" y="-1330"/>
                  <a:ext cx="907" cy="904"/>
                </a:xfrm>
                <a:custGeom>
                  <a:avLst/>
                  <a:gdLst>
                    <a:gd name="T0" fmla="*/ 354 w 381"/>
                    <a:gd name="T1" fmla="*/ 102 h 380"/>
                    <a:gd name="T2" fmla="*/ 182 w 381"/>
                    <a:gd name="T3" fmla="*/ 3 h 380"/>
                    <a:gd name="T4" fmla="*/ 4 w 381"/>
                    <a:gd name="T5" fmla="*/ 196 h 380"/>
                    <a:gd name="T6" fmla="*/ 27 w 381"/>
                    <a:gd name="T7" fmla="*/ 278 h 380"/>
                    <a:gd name="T8" fmla="*/ 199 w 381"/>
                    <a:gd name="T9" fmla="*/ 377 h 380"/>
                    <a:gd name="T10" fmla="*/ 377 w 381"/>
                    <a:gd name="T11" fmla="*/ 184 h 380"/>
                    <a:gd name="T12" fmla="*/ 354 w 381"/>
                    <a:gd name="T13" fmla="*/ 102 h 380"/>
                  </a:gdLst>
                  <a:ahLst/>
                  <a:cxnLst>
                    <a:cxn ang="0">
                      <a:pos x="T0" y="T1"/>
                    </a:cxn>
                    <a:cxn ang="0">
                      <a:pos x="T2" y="T3"/>
                    </a:cxn>
                    <a:cxn ang="0">
                      <a:pos x="T4" y="T5"/>
                    </a:cxn>
                    <a:cxn ang="0">
                      <a:pos x="T6" y="T7"/>
                    </a:cxn>
                    <a:cxn ang="0">
                      <a:pos x="T8" y="T9"/>
                    </a:cxn>
                    <a:cxn ang="0">
                      <a:pos x="T10" y="T11"/>
                    </a:cxn>
                    <a:cxn ang="0">
                      <a:pos x="T12" y="T13"/>
                    </a:cxn>
                  </a:cxnLst>
                  <a:rect l="0" t="0" r="r" b="b"/>
                  <a:pathLst>
                    <a:path w="381" h="380">
                      <a:moveTo>
                        <a:pt x="354" y="102"/>
                      </a:moveTo>
                      <a:cubicBezTo>
                        <a:pt x="322" y="41"/>
                        <a:pt x="256" y="0"/>
                        <a:pt x="182" y="3"/>
                      </a:cubicBezTo>
                      <a:cubicBezTo>
                        <a:pt x="80" y="8"/>
                        <a:pt x="0" y="94"/>
                        <a:pt x="4" y="196"/>
                      </a:cubicBezTo>
                      <a:cubicBezTo>
                        <a:pt x="5" y="226"/>
                        <a:pt x="14" y="254"/>
                        <a:pt x="27" y="278"/>
                      </a:cubicBezTo>
                      <a:cubicBezTo>
                        <a:pt x="59" y="339"/>
                        <a:pt x="125" y="380"/>
                        <a:pt x="199" y="377"/>
                      </a:cubicBezTo>
                      <a:cubicBezTo>
                        <a:pt x="301" y="373"/>
                        <a:pt x="381" y="287"/>
                        <a:pt x="377" y="184"/>
                      </a:cubicBezTo>
                      <a:cubicBezTo>
                        <a:pt x="375" y="154"/>
                        <a:pt x="367" y="127"/>
                        <a:pt x="354" y="102"/>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 name="Oval 7"/>
                <p:cNvSpPr>
                  <a:spLocks noChangeArrowheads="1"/>
                </p:cNvSpPr>
                <p:nvPr/>
              </p:nvSpPr>
              <p:spPr bwMode="auto">
                <a:xfrm>
                  <a:off x="2960" y="-906"/>
                  <a:ext cx="115" cy="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 name="Oval 8"/>
                <p:cNvSpPr>
                  <a:spLocks noChangeArrowheads="1"/>
                </p:cNvSpPr>
                <p:nvPr/>
              </p:nvSpPr>
              <p:spPr bwMode="auto">
                <a:xfrm>
                  <a:off x="2987" y="-887"/>
                  <a:ext cx="69" cy="7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 name="Freeform 9"/>
                <p:cNvSpPr>
                  <a:spLocks/>
                </p:cNvSpPr>
                <p:nvPr/>
              </p:nvSpPr>
              <p:spPr bwMode="auto">
                <a:xfrm>
                  <a:off x="2896" y="-1380"/>
                  <a:ext cx="243" cy="126"/>
                </a:xfrm>
                <a:custGeom>
                  <a:avLst/>
                  <a:gdLst>
                    <a:gd name="T0" fmla="*/ 102 w 102"/>
                    <a:gd name="T1" fmla="*/ 35 h 53"/>
                    <a:gd name="T2" fmla="*/ 83 w 102"/>
                    <a:gd name="T3" fmla="*/ 53 h 53"/>
                    <a:gd name="T4" fmla="*/ 19 w 102"/>
                    <a:gd name="T5" fmla="*/ 53 h 53"/>
                    <a:gd name="T6" fmla="*/ 0 w 102"/>
                    <a:gd name="T7" fmla="*/ 35 h 53"/>
                    <a:gd name="T8" fmla="*/ 0 w 102"/>
                    <a:gd name="T9" fmla="*/ 19 h 53"/>
                    <a:gd name="T10" fmla="*/ 19 w 102"/>
                    <a:gd name="T11" fmla="*/ 0 h 53"/>
                    <a:gd name="T12" fmla="*/ 83 w 102"/>
                    <a:gd name="T13" fmla="*/ 0 h 53"/>
                    <a:gd name="T14" fmla="*/ 102 w 102"/>
                    <a:gd name="T15" fmla="*/ 19 h 53"/>
                    <a:gd name="T16" fmla="*/ 102 w 102"/>
                    <a:gd name="T17"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53">
                      <a:moveTo>
                        <a:pt x="102" y="35"/>
                      </a:moveTo>
                      <a:cubicBezTo>
                        <a:pt x="102" y="45"/>
                        <a:pt x="93" y="53"/>
                        <a:pt x="83" y="53"/>
                      </a:cubicBezTo>
                      <a:cubicBezTo>
                        <a:pt x="19" y="53"/>
                        <a:pt x="19" y="53"/>
                        <a:pt x="19" y="53"/>
                      </a:cubicBezTo>
                      <a:cubicBezTo>
                        <a:pt x="8" y="53"/>
                        <a:pt x="0" y="45"/>
                        <a:pt x="0" y="35"/>
                      </a:cubicBezTo>
                      <a:cubicBezTo>
                        <a:pt x="0" y="19"/>
                        <a:pt x="0" y="19"/>
                        <a:pt x="0" y="19"/>
                      </a:cubicBezTo>
                      <a:cubicBezTo>
                        <a:pt x="0" y="8"/>
                        <a:pt x="8" y="0"/>
                        <a:pt x="19" y="0"/>
                      </a:cubicBezTo>
                      <a:cubicBezTo>
                        <a:pt x="83" y="0"/>
                        <a:pt x="83" y="0"/>
                        <a:pt x="83" y="0"/>
                      </a:cubicBezTo>
                      <a:cubicBezTo>
                        <a:pt x="93" y="0"/>
                        <a:pt x="102" y="8"/>
                        <a:pt x="102" y="19"/>
                      </a:cubicBezTo>
                      <a:lnTo>
                        <a:pt x="102" y="35"/>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 name="Oval 10"/>
                <p:cNvSpPr>
                  <a:spLocks noChangeArrowheads="1"/>
                </p:cNvSpPr>
                <p:nvPr/>
              </p:nvSpPr>
              <p:spPr bwMode="auto">
                <a:xfrm>
                  <a:off x="2991" y="-873"/>
                  <a:ext cx="53" cy="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 name="Freeform 11"/>
                <p:cNvSpPr>
                  <a:spLocks/>
                </p:cNvSpPr>
                <p:nvPr/>
              </p:nvSpPr>
              <p:spPr bwMode="auto">
                <a:xfrm>
                  <a:off x="3353" y="-1263"/>
                  <a:ext cx="126" cy="143"/>
                </a:xfrm>
                <a:custGeom>
                  <a:avLst/>
                  <a:gdLst>
                    <a:gd name="T0" fmla="*/ 47 w 53"/>
                    <a:gd name="T1" fmla="*/ 56 h 60"/>
                    <a:gd name="T2" fmla="*/ 29 w 53"/>
                    <a:gd name="T3" fmla="*/ 54 h 60"/>
                    <a:gd name="T4" fmla="*/ 4 w 53"/>
                    <a:gd name="T5" fmla="*/ 22 h 60"/>
                    <a:gd name="T6" fmla="*/ 6 w 53"/>
                    <a:gd name="T7" fmla="*/ 4 h 60"/>
                    <a:gd name="T8" fmla="*/ 6 w 53"/>
                    <a:gd name="T9" fmla="*/ 4 h 60"/>
                    <a:gd name="T10" fmla="*/ 24 w 53"/>
                    <a:gd name="T11" fmla="*/ 6 h 60"/>
                    <a:gd name="T12" fmla="*/ 49 w 53"/>
                    <a:gd name="T13" fmla="*/ 38 h 60"/>
                    <a:gd name="T14" fmla="*/ 47 w 53"/>
                    <a:gd name="T15" fmla="*/ 56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60">
                      <a:moveTo>
                        <a:pt x="47" y="56"/>
                      </a:moveTo>
                      <a:cubicBezTo>
                        <a:pt x="41" y="60"/>
                        <a:pt x="33" y="59"/>
                        <a:pt x="29" y="54"/>
                      </a:cubicBezTo>
                      <a:cubicBezTo>
                        <a:pt x="4" y="22"/>
                        <a:pt x="4" y="22"/>
                        <a:pt x="4" y="22"/>
                      </a:cubicBezTo>
                      <a:cubicBezTo>
                        <a:pt x="0" y="16"/>
                        <a:pt x="1" y="8"/>
                        <a:pt x="6" y="4"/>
                      </a:cubicBezTo>
                      <a:cubicBezTo>
                        <a:pt x="6" y="4"/>
                        <a:pt x="6" y="4"/>
                        <a:pt x="6" y="4"/>
                      </a:cubicBezTo>
                      <a:cubicBezTo>
                        <a:pt x="12" y="0"/>
                        <a:pt x="20" y="1"/>
                        <a:pt x="24" y="6"/>
                      </a:cubicBezTo>
                      <a:cubicBezTo>
                        <a:pt x="49" y="38"/>
                        <a:pt x="49" y="38"/>
                        <a:pt x="49" y="38"/>
                      </a:cubicBezTo>
                      <a:cubicBezTo>
                        <a:pt x="53" y="44"/>
                        <a:pt x="52" y="51"/>
                        <a:pt x="47" y="56"/>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 name="Freeform 12"/>
                <p:cNvSpPr>
                  <a:spLocks/>
                </p:cNvSpPr>
                <p:nvPr/>
              </p:nvSpPr>
              <p:spPr bwMode="auto">
                <a:xfrm>
                  <a:off x="3298" y="-1206"/>
                  <a:ext cx="129" cy="112"/>
                </a:xfrm>
                <a:custGeom>
                  <a:avLst/>
                  <a:gdLst>
                    <a:gd name="T0" fmla="*/ 15 w 54"/>
                    <a:gd name="T1" fmla="*/ 44 h 47"/>
                    <a:gd name="T2" fmla="*/ 3 w 54"/>
                    <a:gd name="T3" fmla="*/ 43 h 47"/>
                    <a:gd name="T4" fmla="*/ 3 w 54"/>
                    <a:gd name="T5" fmla="*/ 43 h 47"/>
                    <a:gd name="T6" fmla="*/ 4 w 54"/>
                    <a:gd name="T7" fmla="*/ 31 h 47"/>
                    <a:gd name="T8" fmla="*/ 39 w 54"/>
                    <a:gd name="T9" fmla="*/ 3 h 47"/>
                    <a:gd name="T10" fmla="*/ 51 w 54"/>
                    <a:gd name="T11" fmla="*/ 5 h 47"/>
                    <a:gd name="T12" fmla="*/ 51 w 54"/>
                    <a:gd name="T13" fmla="*/ 5 h 47"/>
                    <a:gd name="T14" fmla="*/ 50 w 54"/>
                    <a:gd name="T15" fmla="*/ 17 h 47"/>
                    <a:gd name="T16" fmla="*/ 15 w 54"/>
                    <a:gd name="T17"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7">
                      <a:moveTo>
                        <a:pt x="15" y="44"/>
                      </a:moveTo>
                      <a:cubicBezTo>
                        <a:pt x="11" y="47"/>
                        <a:pt x="6" y="47"/>
                        <a:pt x="3" y="43"/>
                      </a:cubicBezTo>
                      <a:cubicBezTo>
                        <a:pt x="3" y="43"/>
                        <a:pt x="3" y="43"/>
                        <a:pt x="3" y="43"/>
                      </a:cubicBezTo>
                      <a:cubicBezTo>
                        <a:pt x="0" y="39"/>
                        <a:pt x="0" y="34"/>
                        <a:pt x="4" y="31"/>
                      </a:cubicBezTo>
                      <a:cubicBezTo>
                        <a:pt x="39" y="3"/>
                        <a:pt x="39" y="3"/>
                        <a:pt x="39" y="3"/>
                      </a:cubicBezTo>
                      <a:cubicBezTo>
                        <a:pt x="43" y="0"/>
                        <a:pt x="48" y="1"/>
                        <a:pt x="51" y="5"/>
                      </a:cubicBezTo>
                      <a:cubicBezTo>
                        <a:pt x="51" y="5"/>
                        <a:pt x="51" y="5"/>
                        <a:pt x="51" y="5"/>
                      </a:cubicBezTo>
                      <a:cubicBezTo>
                        <a:pt x="54" y="8"/>
                        <a:pt x="54" y="14"/>
                        <a:pt x="50" y="17"/>
                      </a:cubicBezTo>
                      <a:lnTo>
                        <a:pt x="15" y="44"/>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 name="Freeform 13"/>
                <p:cNvSpPr>
                  <a:spLocks/>
                </p:cNvSpPr>
                <p:nvPr/>
              </p:nvSpPr>
              <p:spPr bwMode="auto">
                <a:xfrm>
                  <a:off x="2925" y="-1470"/>
                  <a:ext cx="183" cy="59"/>
                </a:xfrm>
                <a:custGeom>
                  <a:avLst/>
                  <a:gdLst>
                    <a:gd name="T0" fmla="*/ 77 w 77"/>
                    <a:gd name="T1" fmla="*/ 13 h 25"/>
                    <a:gd name="T2" fmla="*/ 64 w 77"/>
                    <a:gd name="T3" fmla="*/ 25 h 25"/>
                    <a:gd name="T4" fmla="*/ 12 w 77"/>
                    <a:gd name="T5" fmla="*/ 25 h 25"/>
                    <a:gd name="T6" fmla="*/ 0 w 77"/>
                    <a:gd name="T7" fmla="*/ 13 h 25"/>
                    <a:gd name="T8" fmla="*/ 0 w 77"/>
                    <a:gd name="T9" fmla="*/ 13 h 25"/>
                    <a:gd name="T10" fmla="*/ 12 w 77"/>
                    <a:gd name="T11" fmla="*/ 0 h 25"/>
                    <a:gd name="T12" fmla="*/ 64 w 77"/>
                    <a:gd name="T13" fmla="*/ 0 h 25"/>
                    <a:gd name="T14" fmla="*/ 77 w 7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5">
                      <a:moveTo>
                        <a:pt x="77" y="13"/>
                      </a:moveTo>
                      <a:cubicBezTo>
                        <a:pt x="77" y="20"/>
                        <a:pt x="71" y="25"/>
                        <a:pt x="64" y="25"/>
                      </a:cubicBezTo>
                      <a:cubicBezTo>
                        <a:pt x="12" y="25"/>
                        <a:pt x="12" y="25"/>
                        <a:pt x="12" y="25"/>
                      </a:cubicBezTo>
                      <a:cubicBezTo>
                        <a:pt x="5" y="25"/>
                        <a:pt x="0" y="20"/>
                        <a:pt x="0" y="13"/>
                      </a:cubicBezTo>
                      <a:cubicBezTo>
                        <a:pt x="0" y="13"/>
                        <a:pt x="0" y="13"/>
                        <a:pt x="0" y="13"/>
                      </a:cubicBezTo>
                      <a:cubicBezTo>
                        <a:pt x="0" y="6"/>
                        <a:pt x="5" y="0"/>
                        <a:pt x="12" y="0"/>
                      </a:cubicBezTo>
                      <a:cubicBezTo>
                        <a:pt x="64" y="0"/>
                        <a:pt x="64" y="0"/>
                        <a:pt x="64" y="0"/>
                      </a:cubicBezTo>
                      <a:cubicBezTo>
                        <a:pt x="71" y="0"/>
                        <a:pt x="77" y="6"/>
                        <a:pt x="77" y="13"/>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 name="Rectangle 14"/>
                <p:cNvSpPr>
                  <a:spLocks noChangeArrowheads="1"/>
                </p:cNvSpPr>
                <p:nvPr/>
              </p:nvSpPr>
              <p:spPr bwMode="auto">
                <a:xfrm>
                  <a:off x="2965" y="-1422"/>
                  <a:ext cx="105" cy="54"/>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71" name="Group 170"/>
              <p:cNvGrpSpPr/>
              <p:nvPr/>
            </p:nvGrpSpPr>
            <p:grpSpPr>
              <a:xfrm rot="5400000">
                <a:off x="4266802" y="-1927225"/>
                <a:ext cx="1066800" cy="1066800"/>
                <a:chOff x="4236244" y="-1957783"/>
                <a:chExt cx="1066800" cy="1066800"/>
              </a:xfrm>
              <a:grpFill/>
            </p:grpSpPr>
            <p:sp>
              <p:nvSpPr>
                <p:cNvPr id="174" name="Oval 173"/>
                <p:cNvSpPr/>
                <p:nvPr/>
              </p:nvSpPr>
              <p:spPr>
                <a:xfrm>
                  <a:off x="4236244" y="-1957783"/>
                  <a:ext cx="1066800" cy="1066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5" name="Isosceles Triangle 174"/>
                <p:cNvSpPr/>
                <p:nvPr/>
              </p:nvSpPr>
              <p:spPr>
                <a:xfrm>
                  <a:off x="4718082" y="-1951436"/>
                  <a:ext cx="103123" cy="533401"/>
                </a:xfrm>
                <a:prstGeom prst="triangl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172" name="Block Arc 171"/>
              <p:cNvSpPr/>
              <p:nvPr/>
            </p:nvSpPr>
            <p:spPr>
              <a:xfrm>
                <a:off x="4262569" y="-1931062"/>
                <a:ext cx="1073150" cy="1073148"/>
              </a:xfrm>
              <a:prstGeom prst="blockArc">
                <a:avLst>
                  <a:gd name="adj1" fmla="val 16240927"/>
                  <a:gd name="adj2" fmla="val 0"/>
                  <a:gd name="adj3" fmla="val 25000"/>
                </a:avLst>
              </a:prstGeom>
              <a:gradFill>
                <a:gsLst>
                  <a:gs pos="28000">
                    <a:schemeClr val="tx2">
                      <a:alpha val="0"/>
                    </a:schemeClr>
                  </a:gs>
                  <a:gs pos="100000">
                    <a:srgbClr val="91919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173" name="Oval 172"/>
              <p:cNvSpPr/>
              <p:nvPr/>
            </p:nvSpPr>
            <p:spPr>
              <a:xfrm>
                <a:off x="4709048" y="-1484981"/>
                <a:ext cx="182312" cy="182312"/>
              </a:xfrm>
              <a:prstGeom prst="ellips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189" name="Rectangle 188"/>
          <p:cNvSpPr/>
          <p:nvPr/>
        </p:nvSpPr>
        <p:spPr>
          <a:xfrm>
            <a:off x="751805" y="979539"/>
            <a:ext cx="1692204" cy="400110"/>
          </a:xfrm>
          <a:prstGeom prst="rect">
            <a:avLst/>
          </a:prstGeom>
        </p:spPr>
        <p:txBody>
          <a:bodyPr wrap="square">
            <a:spAutoFit/>
          </a:bodyPr>
          <a:lstStyle/>
          <a:p>
            <a:pPr defTabSz="914367">
              <a:spcAft>
                <a:spcPts val="588"/>
              </a:spcAft>
            </a:pPr>
            <a:r>
              <a:rPr lang="en-US" sz="2000" dirty="0">
                <a:solidFill>
                  <a:srgbClr val="000000"/>
                </a:solidFill>
              </a:rPr>
              <a:t>Data sources</a:t>
            </a:r>
          </a:p>
        </p:txBody>
      </p:sp>
      <p:cxnSp>
        <p:nvCxnSpPr>
          <p:cNvPr id="190" name="Straight Connector 189"/>
          <p:cNvCxnSpPr/>
          <p:nvPr/>
        </p:nvCxnSpPr>
        <p:spPr>
          <a:xfrm>
            <a:off x="999799" y="2084485"/>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99" name="Rectangle 145"/>
          <p:cNvSpPr/>
          <p:nvPr/>
        </p:nvSpPr>
        <p:spPr bwMode="auto">
          <a:xfrm>
            <a:off x="1014873" y="1592461"/>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a:solidFill>
                  <a:srgbClr val="000000"/>
                </a:solidFill>
                <a:cs typeface="Segoe UI Light" panose="020B0502040204020203" pitchFamily="34" charset="0"/>
              </a:rPr>
              <a:t>SaaS solutions</a:t>
            </a:r>
          </a:p>
          <a:p>
            <a:pPr defTabSz="914367">
              <a:spcAft>
                <a:spcPts val="600"/>
              </a:spcAft>
            </a:pPr>
            <a:r>
              <a:rPr lang="en-US" sz="900" i="1" dirty="0">
                <a:solidFill>
                  <a:srgbClr val="000000"/>
                </a:solidFill>
                <a:cs typeface="Segoe UI Light" panose="020B0502040204020203" pitchFamily="34" charset="0"/>
              </a:rPr>
              <a:t>e.g. Marketo, Salesforce, GitHub, Google analytics</a:t>
            </a:r>
          </a:p>
        </p:txBody>
      </p:sp>
      <p:sp>
        <p:nvSpPr>
          <p:cNvPr id="200" name="Oval 147"/>
          <p:cNvSpPr/>
          <p:nvPr/>
        </p:nvSpPr>
        <p:spPr bwMode="auto">
          <a:xfrm>
            <a:off x="644325" y="1657238"/>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01" name="Group 332"/>
          <p:cNvGrpSpPr/>
          <p:nvPr/>
        </p:nvGrpSpPr>
        <p:grpSpPr>
          <a:xfrm>
            <a:off x="696368" y="1733167"/>
            <a:ext cx="261675" cy="213902"/>
            <a:chOff x="2123129" y="1797431"/>
            <a:chExt cx="2472585" cy="2021180"/>
          </a:xfrm>
        </p:grpSpPr>
        <p:sp>
          <p:nvSpPr>
            <p:cNvPr id="202" name="Freeform 13"/>
            <p:cNvSpPr>
              <a:spLocks/>
            </p:cNvSpPr>
            <p:nvPr/>
          </p:nvSpPr>
          <p:spPr bwMode="auto">
            <a:xfrm rot="20700000">
              <a:off x="3155851" y="2377161"/>
              <a:ext cx="1439863" cy="1441450"/>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cxnSp>
        <p:nvCxnSpPr>
          <p:cNvPr id="206" name="Straight Connector 205"/>
          <p:cNvCxnSpPr/>
          <p:nvPr/>
        </p:nvCxnSpPr>
        <p:spPr>
          <a:xfrm>
            <a:off x="999799" y="2626596"/>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07" name="Rectangle 152"/>
          <p:cNvSpPr/>
          <p:nvPr/>
        </p:nvSpPr>
        <p:spPr bwMode="auto">
          <a:xfrm>
            <a:off x="1009226" y="2185923"/>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a:solidFill>
                  <a:srgbClr val="000000"/>
                </a:solidFill>
                <a:cs typeface="Segoe UI Light" panose="020B0502040204020203" pitchFamily="34" charset="0"/>
              </a:rPr>
              <a:t>On-premises data</a:t>
            </a:r>
          </a:p>
          <a:p>
            <a:pPr defTabSz="914367"/>
            <a:r>
              <a:rPr lang="en-US" sz="900" dirty="0">
                <a:solidFill>
                  <a:srgbClr val="000000"/>
                </a:solidFill>
                <a:cs typeface="Segoe UI Light" panose="020B0502040204020203" pitchFamily="34" charset="0"/>
              </a:rPr>
              <a:t>e.g. Analysis Services</a:t>
            </a:r>
          </a:p>
        </p:txBody>
      </p:sp>
      <p:sp>
        <p:nvSpPr>
          <p:cNvPr id="208" name="Oval 154"/>
          <p:cNvSpPr/>
          <p:nvPr/>
        </p:nvSpPr>
        <p:spPr bwMode="auto">
          <a:xfrm>
            <a:off x="644325" y="2185923"/>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9" name="Freeform 30"/>
          <p:cNvSpPr>
            <a:spLocks noEditPoints="1"/>
          </p:cNvSpPr>
          <p:nvPr/>
        </p:nvSpPr>
        <p:spPr bwMode="auto">
          <a:xfrm>
            <a:off x="726710" y="2280157"/>
            <a:ext cx="200989" cy="177291"/>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cxnSp>
        <p:nvCxnSpPr>
          <p:cNvPr id="210" name="Straight Connector 209"/>
          <p:cNvCxnSpPr/>
          <p:nvPr/>
        </p:nvCxnSpPr>
        <p:spPr>
          <a:xfrm>
            <a:off x="999799" y="3202383"/>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11" name="Rectangle 1074"/>
          <p:cNvSpPr/>
          <p:nvPr/>
        </p:nvSpPr>
        <p:spPr bwMode="auto">
          <a:xfrm>
            <a:off x="1009225" y="2728231"/>
            <a:ext cx="2149697"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a:solidFill>
                  <a:srgbClr val="000000"/>
                </a:solidFill>
                <a:cs typeface="Segoe UI Light" panose="020B0502040204020203" pitchFamily="34" charset="0"/>
              </a:rPr>
              <a:t>Organizational content packs</a:t>
            </a:r>
            <a:br>
              <a:rPr lang="en-US" sz="1200" dirty="0">
                <a:solidFill>
                  <a:srgbClr val="000000"/>
                </a:solidFill>
                <a:cs typeface="Segoe UI Light" panose="020B0502040204020203" pitchFamily="34" charset="0"/>
              </a:rPr>
            </a:br>
            <a:r>
              <a:rPr lang="en-US" sz="900" i="1" dirty="0">
                <a:solidFill>
                  <a:srgbClr val="000000"/>
                </a:solidFill>
                <a:cs typeface="Segoe UI Light" panose="020B0502040204020203" pitchFamily="34" charset="0"/>
              </a:rPr>
              <a:t>Corporate data sources or external data services</a:t>
            </a:r>
          </a:p>
        </p:txBody>
      </p:sp>
      <p:sp>
        <p:nvSpPr>
          <p:cNvPr id="212" name="Oval 1076"/>
          <p:cNvSpPr/>
          <p:nvPr/>
        </p:nvSpPr>
        <p:spPr bwMode="auto">
          <a:xfrm>
            <a:off x="644325" y="2728231"/>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13" name="Group 212"/>
          <p:cNvGrpSpPr/>
          <p:nvPr/>
        </p:nvGrpSpPr>
        <p:grpSpPr>
          <a:xfrm>
            <a:off x="719570" y="2816502"/>
            <a:ext cx="215270" cy="189218"/>
            <a:chOff x="681704" y="2920140"/>
            <a:chExt cx="321649" cy="282723"/>
          </a:xfrm>
          <a:solidFill>
            <a:schemeClr val="tx1"/>
          </a:solidFill>
        </p:grpSpPr>
        <p:sp>
          <p:nvSpPr>
            <p:cNvPr id="214" name="Freeform 34"/>
            <p:cNvSpPr>
              <a:spLocks/>
            </p:cNvSpPr>
            <p:nvPr/>
          </p:nvSpPr>
          <p:spPr bwMode="auto">
            <a:xfrm>
              <a:off x="681704" y="2920140"/>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 name="Freeform 35"/>
            <p:cNvSpPr>
              <a:spLocks noEditPoints="1"/>
            </p:cNvSpPr>
            <p:nvPr/>
          </p:nvSpPr>
          <p:spPr bwMode="auto">
            <a:xfrm>
              <a:off x="760426" y="2959065"/>
              <a:ext cx="242927" cy="243798"/>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cxnSp>
        <p:nvCxnSpPr>
          <p:cNvPr id="218" name="Straight Connector 217"/>
          <p:cNvCxnSpPr/>
          <p:nvPr/>
        </p:nvCxnSpPr>
        <p:spPr>
          <a:xfrm>
            <a:off x="999799" y="3697061"/>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19" name="Rectangle 1081"/>
          <p:cNvSpPr/>
          <p:nvPr/>
        </p:nvSpPr>
        <p:spPr bwMode="auto">
          <a:xfrm>
            <a:off x="999799" y="3261615"/>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a:solidFill>
                  <a:srgbClr val="000000"/>
                </a:solidFill>
                <a:cs typeface="Segoe UI Light" panose="020B0502040204020203" pitchFamily="34" charset="0"/>
              </a:rPr>
              <a:t>Azure services</a:t>
            </a:r>
          </a:p>
          <a:p>
            <a:pPr defTabSz="914367">
              <a:spcAft>
                <a:spcPts val="600"/>
              </a:spcAft>
            </a:pPr>
            <a:r>
              <a:rPr lang="en-US" sz="900" i="1" dirty="0">
                <a:solidFill>
                  <a:srgbClr val="000000"/>
                </a:solidFill>
                <a:cs typeface="Segoe UI Light" panose="020B0502040204020203" pitchFamily="34" charset="0"/>
              </a:rPr>
              <a:t>Azure SQL, Stream Analytics…</a:t>
            </a:r>
          </a:p>
        </p:txBody>
      </p:sp>
      <p:sp>
        <p:nvSpPr>
          <p:cNvPr id="220" name="Oval 1083"/>
          <p:cNvSpPr/>
          <p:nvPr/>
        </p:nvSpPr>
        <p:spPr bwMode="auto">
          <a:xfrm>
            <a:off x="644325" y="3242565"/>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21" name="Group 379"/>
          <p:cNvGrpSpPr/>
          <p:nvPr/>
        </p:nvGrpSpPr>
        <p:grpSpPr>
          <a:xfrm>
            <a:off x="710525" y="3363268"/>
            <a:ext cx="233359" cy="162454"/>
            <a:chOff x="3543365" y="7242811"/>
            <a:chExt cx="1238250" cy="862013"/>
          </a:xfrm>
          <a:solidFill>
            <a:schemeClr val="tx1"/>
          </a:solidFill>
        </p:grpSpPr>
        <p:sp>
          <p:nvSpPr>
            <p:cNvPr id="222" name="Freeform 127"/>
            <p:cNvSpPr>
              <a:spLocks/>
            </p:cNvSpPr>
            <p:nvPr/>
          </p:nvSpPr>
          <p:spPr bwMode="auto">
            <a:xfrm>
              <a:off x="3617978" y="7911149"/>
              <a:ext cx="231775" cy="193675"/>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 name="Freeform 128"/>
            <p:cNvSpPr>
              <a:spLocks/>
            </p:cNvSpPr>
            <p:nvPr/>
          </p:nvSpPr>
          <p:spPr bwMode="auto">
            <a:xfrm>
              <a:off x="3617978" y="7688899"/>
              <a:ext cx="231775" cy="192088"/>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 name="Rectangle 129"/>
            <p:cNvSpPr>
              <a:spLocks noChangeArrowheads="1"/>
            </p:cNvSpPr>
            <p:nvPr/>
          </p:nvSpPr>
          <p:spPr bwMode="auto">
            <a:xfrm>
              <a:off x="3617978" y="74666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 name="Rectangle 130"/>
            <p:cNvSpPr>
              <a:spLocks noChangeArrowheads="1"/>
            </p:cNvSpPr>
            <p:nvPr/>
          </p:nvSpPr>
          <p:spPr bwMode="auto">
            <a:xfrm>
              <a:off x="3617978" y="7242811"/>
              <a:ext cx="231775" cy="195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 name="Freeform 131"/>
            <p:cNvSpPr>
              <a:spLocks/>
            </p:cNvSpPr>
            <p:nvPr/>
          </p:nvSpPr>
          <p:spPr bwMode="auto">
            <a:xfrm>
              <a:off x="3895790" y="7911149"/>
              <a:ext cx="230188" cy="193675"/>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 name="Freeform 132"/>
            <p:cNvSpPr>
              <a:spLocks/>
            </p:cNvSpPr>
            <p:nvPr/>
          </p:nvSpPr>
          <p:spPr bwMode="auto">
            <a:xfrm>
              <a:off x="4125978" y="7688899"/>
              <a:ext cx="0" cy="6350"/>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 name="Freeform 133"/>
            <p:cNvSpPr>
              <a:spLocks/>
            </p:cNvSpPr>
            <p:nvPr/>
          </p:nvSpPr>
          <p:spPr bwMode="auto">
            <a:xfrm>
              <a:off x="3895790" y="7812724"/>
              <a:ext cx="219075" cy="69850"/>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 name="Freeform 134"/>
            <p:cNvSpPr>
              <a:spLocks/>
            </p:cNvSpPr>
            <p:nvPr/>
          </p:nvSpPr>
          <p:spPr bwMode="auto">
            <a:xfrm>
              <a:off x="3895790" y="7466649"/>
              <a:ext cx="230188" cy="193675"/>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 name="Freeform 135"/>
            <p:cNvSpPr>
              <a:spLocks/>
            </p:cNvSpPr>
            <p:nvPr/>
          </p:nvSpPr>
          <p:spPr bwMode="auto">
            <a:xfrm>
              <a:off x="4173603" y="7911149"/>
              <a:ext cx="230188" cy="193675"/>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 name="Freeform 136"/>
            <p:cNvSpPr>
              <a:spLocks/>
            </p:cNvSpPr>
            <p:nvPr/>
          </p:nvSpPr>
          <p:spPr bwMode="auto">
            <a:xfrm>
              <a:off x="4173603" y="7688899"/>
              <a:ext cx="168275" cy="63500"/>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 name="Freeform 137"/>
            <p:cNvSpPr>
              <a:spLocks/>
            </p:cNvSpPr>
            <p:nvPr/>
          </p:nvSpPr>
          <p:spPr bwMode="auto">
            <a:xfrm>
              <a:off x="4338703" y="7809549"/>
              <a:ext cx="65088" cy="73025"/>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 name="Rectangle 138"/>
            <p:cNvSpPr>
              <a:spLocks noChangeArrowheads="1"/>
            </p:cNvSpPr>
            <p:nvPr/>
          </p:nvSpPr>
          <p:spPr bwMode="auto">
            <a:xfrm>
              <a:off x="4449828" y="79111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 name="Freeform 139"/>
            <p:cNvSpPr>
              <a:spLocks/>
            </p:cNvSpPr>
            <p:nvPr/>
          </p:nvSpPr>
          <p:spPr bwMode="auto">
            <a:xfrm>
              <a:off x="4449828" y="7688899"/>
              <a:ext cx="231775" cy="193675"/>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 name="Freeform 140"/>
            <p:cNvSpPr>
              <a:spLocks/>
            </p:cNvSpPr>
            <p:nvPr/>
          </p:nvSpPr>
          <p:spPr bwMode="auto">
            <a:xfrm>
              <a:off x="4600640" y="7622224"/>
              <a:ext cx="80963" cy="38100"/>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 name="Freeform 141"/>
            <p:cNvSpPr>
              <a:spLocks/>
            </p:cNvSpPr>
            <p:nvPr/>
          </p:nvSpPr>
          <p:spPr bwMode="auto">
            <a:xfrm>
              <a:off x="4449828" y="7466649"/>
              <a:ext cx="119063" cy="139700"/>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 name="Freeform 142"/>
            <p:cNvSpPr>
              <a:spLocks noEditPoints="1"/>
            </p:cNvSpPr>
            <p:nvPr/>
          </p:nvSpPr>
          <p:spPr bwMode="auto">
            <a:xfrm>
              <a:off x="3543365" y="7438074"/>
              <a:ext cx="1238250" cy="590550"/>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38" name="Rectangle 160"/>
          <p:cNvSpPr/>
          <p:nvPr/>
        </p:nvSpPr>
        <p:spPr bwMode="auto">
          <a:xfrm>
            <a:off x="999799" y="3741950"/>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endParaRPr lang="en-IN" sz="1200" dirty="0">
              <a:solidFill>
                <a:srgbClr val="000000"/>
              </a:solidFill>
              <a:cs typeface="Segoe UI Light" panose="020B0502040204020203" pitchFamily="34" charset="0"/>
            </a:endParaRPr>
          </a:p>
          <a:p>
            <a:pPr defTabSz="914367"/>
            <a:r>
              <a:rPr lang="en-IN" sz="1200" dirty="0">
                <a:solidFill>
                  <a:srgbClr val="000000"/>
                </a:solidFill>
                <a:cs typeface="Segoe UI Light" panose="020B0502040204020203" pitchFamily="34" charset="0"/>
              </a:rPr>
              <a:t>Excel files</a:t>
            </a:r>
          </a:p>
          <a:p>
            <a:pPr defTabSz="914367"/>
            <a:r>
              <a:rPr lang="en-IN" sz="900" i="1" dirty="0">
                <a:solidFill>
                  <a:srgbClr val="000000"/>
                </a:solidFill>
                <a:cs typeface="Segoe UI Light" panose="020B0502040204020203" pitchFamily="34" charset="0"/>
              </a:rPr>
              <a:t>Workbook data / data models</a:t>
            </a:r>
          </a:p>
          <a:p>
            <a:pPr defTabSz="914367"/>
            <a:endParaRPr lang="en-IN" sz="1200" dirty="0">
              <a:solidFill>
                <a:srgbClr val="000000"/>
              </a:solidFill>
              <a:cs typeface="Segoe UI Light" panose="020B0502040204020203" pitchFamily="34" charset="0"/>
            </a:endParaRPr>
          </a:p>
        </p:txBody>
      </p:sp>
      <p:sp>
        <p:nvSpPr>
          <p:cNvPr id="239" name="Oval 162"/>
          <p:cNvSpPr/>
          <p:nvPr/>
        </p:nvSpPr>
        <p:spPr bwMode="auto">
          <a:xfrm>
            <a:off x="644325" y="3741950"/>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40" name="Straight Connector 239"/>
          <p:cNvCxnSpPr/>
          <p:nvPr/>
        </p:nvCxnSpPr>
        <p:spPr>
          <a:xfrm>
            <a:off x="999799" y="4156925"/>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41" name="Oval 162"/>
          <p:cNvSpPr/>
          <p:nvPr/>
        </p:nvSpPr>
        <p:spPr bwMode="auto">
          <a:xfrm>
            <a:off x="644325" y="4250501"/>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160"/>
          <p:cNvSpPr/>
          <p:nvPr/>
        </p:nvSpPr>
        <p:spPr bwMode="auto">
          <a:xfrm>
            <a:off x="999799" y="4250501"/>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IN" sz="1200" dirty="0">
                <a:solidFill>
                  <a:srgbClr val="000000"/>
                </a:solidFill>
                <a:cs typeface="Segoe UI Light" panose="020B0502040204020203" pitchFamily="34" charset="0"/>
              </a:rPr>
              <a:t>Power BI Desktop files</a:t>
            </a:r>
          </a:p>
          <a:p>
            <a:pPr defTabSz="914367"/>
            <a:r>
              <a:rPr lang="en-IN" sz="900" i="1" dirty="0">
                <a:solidFill>
                  <a:srgbClr val="000000"/>
                </a:solidFill>
                <a:cs typeface="Segoe UI Light" panose="020B0502040204020203" pitchFamily="34" charset="0"/>
              </a:rPr>
              <a:t>Data from files, databases, Azure, and other sources</a:t>
            </a:r>
          </a:p>
        </p:txBody>
      </p:sp>
      <p:sp>
        <p:nvSpPr>
          <p:cNvPr id="243" name="Isosceles Triangle 153"/>
          <p:cNvSpPr/>
          <p:nvPr/>
        </p:nvSpPr>
        <p:spPr bwMode="auto">
          <a:xfrm rot="5400000">
            <a:off x="1882570" y="2967251"/>
            <a:ext cx="2964025" cy="33399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endParaRPr lang="en-US" sz="900" i="1" dirty="0">
              <a:solidFill>
                <a:srgbClr val="FFFFFF"/>
              </a:solidFill>
              <a:cs typeface="Segoe UI Light" panose="020B0502040204020203" pitchFamily="34" charset="0"/>
            </a:endParaRPr>
          </a:p>
        </p:txBody>
      </p:sp>
      <p:pic>
        <p:nvPicPr>
          <p:cNvPr id="244" name="Picture 243"/>
          <p:cNvPicPr>
            <a:picLocks noChangeAspect="1"/>
          </p:cNvPicPr>
          <p:nvPr/>
        </p:nvPicPr>
        <p:blipFill>
          <a:blip r:embed="rId5" cstate="print">
            <a:biLevel thresh="75000"/>
            <a:extLst>
              <a:ext uri="{BEBA8EAE-BF5A-486C-A8C5-ECC9F3942E4B}">
                <a14:imgProps xmlns:a14="http://schemas.microsoft.com/office/drawing/2010/main">
                  <a14:imgLayer r:embed="rId6">
                    <a14:imgEffect>
                      <a14:artisticPaintBrush/>
                    </a14:imgEffect>
                  </a14:imgLayer>
                </a14:imgProps>
              </a:ext>
              <a:ext uri="{28A0092B-C50C-407E-A947-70E740481C1C}">
                <a14:useLocalDpi xmlns:a14="http://schemas.microsoft.com/office/drawing/2010/main" val="0"/>
              </a:ext>
            </a:extLst>
          </a:blip>
          <a:stretch>
            <a:fillRect/>
          </a:stretch>
        </p:blipFill>
        <p:spPr>
          <a:xfrm>
            <a:off x="710525" y="3811200"/>
            <a:ext cx="240145" cy="240145"/>
          </a:xfrm>
          <a:prstGeom prst="rect">
            <a:avLst/>
          </a:prstGeom>
          <a:solidFill>
            <a:srgbClr val="EDC30D"/>
          </a:solidFill>
        </p:spPr>
      </p:pic>
      <p:pic>
        <p:nvPicPr>
          <p:cNvPr id="245" name="Picture 244"/>
          <p:cNvPicPr>
            <a:picLocks noChangeAspect="1"/>
          </p:cNvPicPr>
          <p:nvPr/>
        </p:nvPicPr>
        <p:blipFill rotWithShape="1">
          <a:blip r:embed="rId7"/>
          <a:srcRect l="6503" t="21287" r="74698" b="20220"/>
          <a:stretch/>
        </p:blipFill>
        <p:spPr>
          <a:xfrm>
            <a:off x="724230" y="4316151"/>
            <a:ext cx="228600" cy="231962"/>
          </a:xfrm>
          <a:prstGeom prst="rect">
            <a:avLst/>
          </a:prstGeom>
        </p:spPr>
      </p:pic>
      <p:pic>
        <p:nvPicPr>
          <p:cNvPr id="246" name="Picture 245"/>
          <p:cNvPicPr>
            <a:picLocks noChangeAspect="1"/>
          </p:cNvPicPr>
          <p:nvPr/>
        </p:nvPicPr>
        <p:blipFill rotWithShape="1">
          <a:blip r:embed="rId7">
            <a:biLevel thresh="25000"/>
          </a:blip>
          <a:srcRect l="6503" t="21287" r="74698" b="20220"/>
          <a:stretch/>
        </p:blipFill>
        <p:spPr>
          <a:xfrm>
            <a:off x="598359" y="5854066"/>
            <a:ext cx="548640" cy="556709"/>
          </a:xfrm>
          <a:prstGeom prst="rect">
            <a:avLst/>
          </a:prstGeom>
        </p:spPr>
      </p:pic>
      <p:grpSp>
        <p:nvGrpSpPr>
          <p:cNvPr id="133" name="Group 132"/>
          <p:cNvGrpSpPr/>
          <p:nvPr/>
        </p:nvGrpSpPr>
        <p:grpSpPr>
          <a:xfrm>
            <a:off x="10217405" y="126609"/>
            <a:ext cx="1875360" cy="572464"/>
            <a:chOff x="10316641" y="149435"/>
            <a:chExt cx="1875360" cy="572464"/>
          </a:xfrm>
        </p:grpSpPr>
        <p:pic>
          <p:nvPicPr>
            <p:cNvPr id="134" name="Picture 133"/>
            <p:cNvPicPr>
              <a:picLocks noChangeAspect="1"/>
            </p:cNvPicPr>
            <p:nvPr/>
          </p:nvPicPr>
          <p:blipFill>
            <a:blip r:embed="rId8">
              <a:duotone>
                <a:schemeClr val="bg2">
                  <a:shade val="45000"/>
                  <a:satMod val="135000"/>
                </a:schemeClr>
                <a:prstClr val="white"/>
              </a:duotone>
              <a:lum bright="-32000"/>
            </a:blip>
            <a:stretch>
              <a:fillRect/>
            </a:stretch>
          </p:blipFill>
          <p:spPr>
            <a:xfrm>
              <a:off x="10316641" y="213005"/>
              <a:ext cx="484908" cy="445325"/>
            </a:xfrm>
            <a:prstGeom prst="rect">
              <a:avLst/>
            </a:prstGeom>
          </p:spPr>
        </p:pic>
        <p:sp>
          <p:nvSpPr>
            <p:cNvPr id="141" name="TextBox 140"/>
            <p:cNvSpPr txBox="1"/>
            <p:nvPr/>
          </p:nvSpPr>
          <p:spPr>
            <a:xfrm>
              <a:off x="10716157" y="149435"/>
              <a:ext cx="1475844"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rgbClr val="000000"/>
                      </a:gs>
                      <a:gs pos="30000">
                        <a:srgbClr val="000000"/>
                      </a:gs>
                    </a:gsLst>
                    <a:lin ang="5400000" scaled="0"/>
                  </a:gradFill>
                  <a:latin typeface="Segoe UI Light"/>
                </a:rPr>
                <a:t>Power BI</a:t>
              </a:r>
            </a:p>
          </p:txBody>
        </p:sp>
      </p:grpSp>
      <p:sp>
        <p:nvSpPr>
          <p:cNvPr id="143" name="Rectangle 142"/>
          <p:cNvSpPr/>
          <p:nvPr/>
        </p:nvSpPr>
        <p:spPr>
          <a:xfrm>
            <a:off x="4215208" y="960836"/>
            <a:ext cx="3869886" cy="400110"/>
          </a:xfrm>
          <a:prstGeom prst="rect">
            <a:avLst/>
          </a:prstGeom>
        </p:spPr>
        <p:txBody>
          <a:bodyPr wrap="square">
            <a:spAutoFit/>
          </a:bodyPr>
          <a:lstStyle/>
          <a:p>
            <a:pPr defTabSz="914367">
              <a:spcAft>
                <a:spcPts val="588"/>
              </a:spcAft>
            </a:pPr>
            <a:r>
              <a:rPr lang="en-US" sz="2000" dirty="0">
                <a:solidFill>
                  <a:srgbClr val="505050"/>
                </a:solidFill>
              </a:rPr>
              <a:t>Power BI service</a:t>
            </a:r>
          </a:p>
        </p:txBody>
      </p:sp>
      <p:grpSp>
        <p:nvGrpSpPr>
          <p:cNvPr id="262" name="Group 261"/>
          <p:cNvGrpSpPr/>
          <p:nvPr/>
        </p:nvGrpSpPr>
        <p:grpSpPr>
          <a:xfrm>
            <a:off x="4239113" y="4661565"/>
            <a:ext cx="1333108" cy="274320"/>
            <a:chOff x="4306193" y="5441922"/>
            <a:chExt cx="1333108" cy="274320"/>
          </a:xfrm>
        </p:grpSpPr>
        <p:sp>
          <p:nvSpPr>
            <p:cNvPr id="285" name="TextBox 293"/>
            <p:cNvSpPr txBox="1"/>
            <p:nvPr/>
          </p:nvSpPr>
          <p:spPr>
            <a:xfrm>
              <a:off x="4675832" y="5472564"/>
              <a:ext cx="963469"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Data refresh</a:t>
              </a:r>
            </a:p>
          </p:txBody>
        </p:sp>
        <p:sp>
          <p:nvSpPr>
            <p:cNvPr id="286" name="Freeform 122"/>
            <p:cNvSpPr>
              <a:spLocks/>
            </p:cNvSpPr>
            <p:nvPr/>
          </p:nvSpPr>
          <p:spPr bwMode="black">
            <a:xfrm>
              <a:off x="4306193" y="5441922"/>
              <a:ext cx="274320" cy="27432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rgbClr val="EDC30D"/>
            </a:solidFill>
            <a:ln>
              <a:noFill/>
            </a:ln>
            <a:extLst/>
          </p:spPr>
          <p:txBody>
            <a:bodyPr vert="horz" wrap="square" lIns="91440" tIns="45720" rIns="91440" bIns="45720" numCol="1" anchor="t" anchorCtr="0" compatLnSpc="1">
              <a:prstTxWarp prst="textNoShape">
                <a:avLst/>
              </a:prstTxWarp>
            </a:bodyPr>
            <a:lstStyle/>
            <a:p>
              <a:endParaRPr lang="en-US" sz="1600">
                <a:solidFill>
                  <a:srgbClr val="000000"/>
                </a:solidFill>
              </a:endParaRPr>
            </a:p>
          </p:txBody>
        </p:sp>
      </p:grpSp>
      <p:grpSp>
        <p:nvGrpSpPr>
          <p:cNvPr id="287" name="Group 286"/>
          <p:cNvGrpSpPr/>
          <p:nvPr/>
        </p:nvGrpSpPr>
        <p:grpSpPr>
          <a:xfrm>
            <a:off x="4239113" y="3007659"/>
            <a:ext cx="1442048" cy="268606"/>
            <a:chOff x="4306193" y="3788016"/>
            <a:chExt cx="1442048" cy="268606"/>
          </a:xfrm>
        </p:grpSpPr>
        <p:sp>
          <p:nvSpPr>
            <p:cNvPr id="288" name="TextBox 293"/>
            <p:cNvSpPr txBox="1"/>
            <p:nvPr/>
          </p:nvSpPr>
          <p:spPr>
            <a:xfrm>
              <a:off x="4675832" y="3818658"/>
              <a:ext cx="1072409"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Visualizations</a:t>
              </a:r>
              <a:endParaRPr lang="en-US" sz="1200" dirty="0">
                <a:solidFill>
                  <a:srgbClr val="000000"/>
                </a:solidFill>
                <a:ea typeface="Segoe UI" pitchFamily="34" charset="0"/>
                <a:cs typeface="Segoe UI" pitchFamily="34" charset="0"/>
              </a:endParaRPr>
            </a:p>
          </p:txBody>
        </p:sp>
        <p:sp>
          <p:nvSpPr>
            <p:cNvPr id="289" name="Freeform 288"/>
            <p:cNvSpPr>
              <a:spLocks noChangeAspect="1"/>
            </p:cNvSpPr>
            <p:nvPr/>
          </p:nvSpPr>
          <p:spPr bwMode="black">
            <a:xfrm>
              <a:off x="4306193" y="3788016"/>
              <a:ext cx="274320" cy="268606"/>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91" name="Group 290"/>
          <p:cNvGrpSpPr/>
          <p:nvPr/>
        </p:nvGrpSpPr>
        <p:grpSpPr>
          <a:xfrm>
            <a:off x="4238517" y="2456357"/>
            <a:ext cx="1646867" cy="274320"/>
            <a:chOff x="4305597" y="3236714"/>
            <a:chExt cx="1646867" cy="274320"/>
          </a:xfrm>
        </p:grpSpPr>
        <p:sp>
          <p:nvSpPr>
            <p:cNvPr id="292" name="TextBox 293"/>
            <p:cNvSpPr txBox="1"/>
            <p:nvPr/>
          </p:nvSpPr>
          <p:spPr>
            <a:xfrm>
              <a:off x="4675832" y="3268771"/>
              <a:ext cx="1276632"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Live dashboards</a:t>
              </a:r>
            </a:p>
          </p:txBody>
        </p:sp>
        <p:sp>
          <p:nvSpPr>
            <p:cNvPr id="293" name="Freeform 5"/>
            <p:cNvSpPr>
              <a:spLocks noChangeAspect="1" noEditPoints="1"/>
            </p:cNvSpPr>
            <p:nvPr/>
          </p:nvSpPr>
          <p:spPr bwMode="black">
            <a:xfrm>
              <a:off x="4305597" y="3236714"/>
              <a:ext cx="275513" cy="274320"/>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rgbClr val="EDC30D"/>
            </a:solidFill>
            <a:ln>
              <a:noFill/>
            </a:ln>
          </p:spPr>
          <p:txBody>
            <a:bodyPr vert="horz" wrap="square" lIns="68574" tIns="34287" rIns="68574" bIns="34287" numCol="1" anchor="t" anchorCtr="0" compatLnSpc="1">
              <a:prstTxWarp prst="textNoShape">
                <a:avLst/>
              </a:prstTxWarp>
            </a:bodyPr>
            <a:lstStyle/>
            <a:p>
              <a:endParaRPr lang="en-US" sz="1350" dirty="0">
                <a:solidFill>
                  <a:srgbClr val="000000"/>
                </a:solidFill>
              </a:endParaRPr>
            </a:p>
          </p:txBody>
        </p:sp>
      </p:grpSp>
      <p:grpSp>
        <p:nvGrpSpPr>
          <p:cNvPr id="294" name="Group 293"/>
          <p:cNvGrpSpPr/>
          <p:nvPr/>
        </p:nvGrpSpPr>
        <p:grpSpPr>
          <a:xfrm>
            <a:off x="4239113" y="1854025"/>
            <a:ext cx="1497576" cy="290409"/>
            <a:chOff x="4306193" y="2634382"/>
            <a:chExt cx="1497576" cy="290409"/>
          </a:xfrm>
        </p:grpSpPr>
        <p:sp>
          <p:nvSpPr>
            <p:cNvPr id="295" name="Freeform 294"/>
            <p:cNvSpPr>
              <a:spLocks noChangeAspect="1"/>
            </p:cNvSpPr>
            <p:nvPr/>
          </p:nvSpPr>
          <p:spPr bwMode="black">
            <a:xfrm>
              <a:off x="4306193" y="2634382"/>
              <a:ext cx="274320" cy="290409"/>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1177" tIns="56942" rIns="71177" bIns="5694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362895" fontAlgn="base">
                <a:lnSpc>
                  <a:spcPct val="90000"/>
                </a:lnSpc>
                <a:spcBef>
                  <a:spcPct val="0"/>
                </a:spcBef>
                <a:spcAft>
                  <a:spcPct val="0"/>
                </a:spcAft>
              </a:pPr>
              <a:endParaRPr lang="en-US" sz="934" dirty="0">
                <a:gradFill>
                  <a:gsLst>
                    <a:gs pos="0">
                      <a:srgbClr val="FFFFFF"/>
                    </a:gs>
                    <a:gs pos="100000">
                      <a:srgbClr val="FFFFFF"/>
                    </a:gs>
                  </a:gsLst>
                  <a:lin ang="5400000" scaled="0"/>
                </a:gradFill>
                <a:ea typeface="Segoe UI" pitchFamily="34" charset="0"/>
                <a:cs typeface="Segoe UI" pitchFamily="34" charset="0"/>
              </a:endParaRPr>
            </a:p>
          </p:txBody>
        </p:sp>
        <p:sp>
          <p:nvSpPr>
            <p:cNvPr id="296" name="TextBox 293"/>
            <p:cNvSpPr txBox="1"/>
            <p:nvPr/>
          </p:nvSpPr>
          <p:spPr>
            <a:xfrm>
              <a:off x="4675832" y="2664610"/>
              <a:ext cx="1127937"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Content packs</a:t>
              </a:r>
            </a:p>
          </p:txBody>
        </p:sp>
      </p:grpSp>
      <p:sp>
        <p:nvSpPr>
          <p:cNvPr id="297" name="Left Bracket 296"/>
          <p:cNvSpPr/>
          <p:nvPr/>
        </p:nvSpPr>
        <p:spPr>
          <a:xfrm>
            <a:off x="4066679" y="2031042"/>
            <a:ext cx="170037" cy="2994038"/>
          </a:xfrm>
          <a:prstGeom prst="leftBracket">
            <a:avLst/>
          </a:prstGeom>
          <a:noFill/>
          <a:ln w="28575">
            <a:solidFill>
              <a:srgbClr val="EDC30D"/>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grpSp>
        <p:nvGrpSpPr>
          <p:cNvPr id="298" name="Group 297"/>
          <p:cNvGrpSpPr/>
          <p:nvPr/>
        </p:nvGrpSpPr>
        <p:grpSpPr>
          <a:xfrm>
            <a:off x="8944721" y="1878362"/>
            <a:ext cx="2258229" cy="274320"/>
            <a:chOff x="9011801" y="2831439"/>
            <a:chExt cx="2258229" cy="274320"/>
          </a:xfrm>
        </p:grpSpPr>
        <p:sp>
          <p:nvSpPr>
            <p:cNvPr id="299" name="TextBox 293"/>
            <p:cNvSpPr txBox="1"/>
            <p:nvPr/>
          </p:nvSpPr>
          <p:spPr>
            <a:xfrm>
              <a:off x="9381693" y="2847432"/>
              <a:ext cx="1888337"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Sharing &amp; collaboration</a:t>
              </a:r>
            </a:p>
          </p:txBody>
        </p:sp>
        <p:sp>
          <p:nvSpPr>
            <p:cNvPr id="300" name="Freeform 299"/>
            <p:cNvSpPr>
              <a:spLocks noChangeAspect="1"/>
            </p:cNvSpPr>
            <p:nvPr/>
          </p:nvSpPr>
          <p:spPr bwMode="black">
            <a:xfrm>
              <a:off x="9011801" y="2831439"/>
              <a:ext cx="312642" cy="274320"/>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rgbClr val="EDC30D"/>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01" name="Group 300"/>
          <p:cNvGrpSpPr/>
          <p:nvPr/>
        </p:nvGrpSpPr>
        <p:grpSpPr>
          <a:xfrm>
            <a:off x="6328887" y="1881942"/>
            <a:ext cx="2224537" cy="232779"/>
            <a:chOff x="6395967" y="2662299"/>
            <a:chExt cx="2224537" cy="232779"/>
          </a:xfrm>
        </p:grpSpPr>
        <p:sp>
          <p:nvSpPr>
            <p:cNvPr id="302" name="TextBox 293"/>
            <p:cNvSpPr txBox="1"/>
            <p:nvPr/>
          </p:nvSpPr>
          <p:spPr>
            <a:xfrm>
              <a:off x="6744221" y="2679634"/>
              <a:ext cx="1876283"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Natural language query</a:t>
              </a:r>
            </a:p>
          </p:txBody>
        </p:sp>
        <p:sp>
          <p:nvSpPr>
            <p:cNvPr id="303" name="Oval Callout 302"/>
            <p:cNvSpPr/>
            <p:nvPr/>
          </p:nvSpPr>
          <p:spPr bwMode="auto">
            <a:xfrm>
              <a:off x="6395967" y="2662299"/>
              <a:ext cx="274320" cy="228600"/>
            </a:xfrm>
            <a:prstGeom prst="wedgeEllipseCallout">
              <a:avLst>
                <a:gd name="adj1" fmla="val -59325"/>
                <a:gd name="adj2" fmla="val 71225"/>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b="1" dirty="0">
                <a:solidFill>
                  <a:srgbClr val="000000"/>
                </a:solidFill>
                <a:ea typeface="Segoe UI" pitchFamily="34" charset="0"/>
                <a:cs typeface="Segoe UI" pitchFamily="34" charset="0"/>
              </a:endParaRPr>
            </a:p>
          </p:txBody>
        </p:sp>
      </p:grpSp>
      <p:grpSp>
        <p:nvGrpSpPr>
          <p:cNvPr id="304" name="Group 303"/>
          <p:cNvGrpSpPr/>
          <p:nvPr/>
        </p:nvGrpSpPr>
        <p:grpSpPr>
          <a:xfrm>
            <a:off x="4239113" y="3584317"/>
            <a:ext cx="983781" cy="311845"/>
            <a:chOff x="4306193" y="4364674"/>
            <a:chExt cx="983781" cy="311845"/>
          </a:xfrm>
        </p:grpSpPr>
        <p:sp>
          <p:nvSpPr>
            <p:cNvPr id="305" name="TextBox 293"/>
            <p:cNvSpPr txBox="1"/>
            <p:nvPr/>
          </p:nvSpPr>
          <p:spPr>
            <a:xfrm>
              <a:off x="4675832" y="4391568"/>
              <a:ext cx="614142"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Reports</a:t>
              </a:r>
              <a:endParaRPr lang="en-US" sz="1200" dirty="0">
                <a:solidFill>
                  <a:srgbClr val="000000"/>
                </a:solidFill>
                <a:ea typeface="Segoe UI" pitchFamily="34" charset="0"/>
                <a:cs typeface="Segoe UI" pitchFamily="34" charset="0"/>
              </a:endParaRPr>
            </a:p>
          </p:txBody>
        </p:sp>
        <p:sp>
          <p:nvSpPr>
            <p:cNvPr id="306" name="Flowchart: Document 305"/>
            <p:cNvSpPr/>
            <p:nvPr/>
          </p:nvSpPr>
          <p:spPr bwMode="auto">
            <a:xfrm>
              <a:off x="4306193" y="4364674"/>
              <a:ext cx="274320" cy="311845"/>
            </a:xfrm>
            <a:prstGeom prst="flowChartDocument">
              <a:avLst/>
            </a:prstGeom>
            <a:noFill/>
            <a:ln w="28575">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07" name="Group 306"/>
          <p:cNvGrpSpPr/>
          <p:nvPr/>
        </p:nvGrpSpPr>
        <p:grpSpPr>
          <a:xfrm>
            <a:off x="3912350" y="3991161"/>
            <a:ext cx="1376075" cy="572464"/>
            <a:chOff x="3979430" y="4771518"/>
            <a:chExt cx="1376075" cy="572464"/>
          </a:xfrm>
        </p:grpSpPr>
        <p:sp>
          <p:nvSpPr>
            <p:cNvPr id="308" name="TextBox 293"/>
            <p:cNvSpPr txBox="1"/>
            <p:nvPr/>
          </p:nvSpPr>
          <p:spPr>
            <a:xfrm>
              <a:off x="4675832" y="4921262"/>
              <a:ext cx="679673"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Datasets</a:t>
              </a:r>
            </a:p>
          </p:txBody>
        </p:sp>
        <p:sp>
          <p:nvSpPr>
            <p:cNvPr id="309" name="TextBox 308"/>
            <p:cNvSpPr txBox="1"/>
            <p:nvPr/>
          </p:nvSpPr>
          <p:spPr>
            <a:xfrm>
              <a:off x="3979430" y="4771518"/>
              <a:ext cx="927847" cy="572464"/>
            </a:xfrm>
            <a:prstGeom prst="rect">
              <a:avLst/>
            </a:prstGeom>
            <a:noFill/>
          </p:spPr>
          <p:txBody>
            <a:bodyPr wrap="square" lIns="182880" tIns="146304" rIns="182880" bIns="146304" rtlCol="0">
              <a:spAutoFit/>
            </a:bodyPr>
            <a:lstStyle/>
            <a:p>
              <a:pPr algn="ctr"/>
              <a:r>
                <a:rPr lang="en-US" sz="900" b="1" dirty="0">
                  <a:solidFill>
                    <a:srgbClr val="F2C812"/>
                  </a:solidFill>
                </a:rPr>
                <a:t>01001</a:t>
              </a:r>
            </a:p>
            <a:p>
              <a:pPr algn="ctr"/>
              <a:r>
                <a:rPr lang="en-US" sz="900" b="1" dirty="0">
                  <a:solidFill>
                    <a:srgbClr val="F2C812"/>
                  </a:solidFill>
                </a:rPr>
                <a:t>10101</a:t>
              </a:r>
            </a:p>
          </p:txBody>
        </p:sp>
      </p:grpSp>
      <p:grpSp>
        <p:nvGrpSpPr>
          <p:cNvPr id="137" name="Group 136"/>
          <p:cNvGrpSpPr/>
          <p:nvPr/>
        </p:nvGrpSpPr>
        <p:grpSpPr>
          <a:xfrm>
            <a:off x="6023805" y="2372600"/>
            <a:ext cx="5059237" cy="2459479"/>
            <a:chOff x="7018864" y="2257415"/>
            <a:chExt cx="5059237" cy="2459479"/>
          </a:xfrm>
        </p:grpSpPr>
        <p:grpSp>
          <p:nvGrpSpPr>
            <p:cNvPr id="138" name="Group 137"/>
            <p:cNvGrpSpPr/>
            <p:nvPr/>
          </p:nvGrpSpPr>
          <p:grpSpPr>
            <a:xfrm>
              <a:off x="7018864" y="2257415"/>
              <a:ext cx="5059237" cy="2459479"/>
              <a:chOff x="7018864" y="2257415"/>
              <a:chExt cx="5059237" cy="2459479"/>
            </a:xfrm>
          </p:grpSpPr>
          <p:grpSp>
            <p:nvGrpSpPr>
              <p:cNvPr id="140" name="Group 139"/>
              <p:cNvGrpSpPr>
                <a:grpSpLocks noChangeAspect="1"/>
              </p:cNvGrpSpPr>
              <p:nvPr/>
            </p:nvGrpSpPr>
            <p:grpSpPr>
              <a:xfrm>
                <a:off x="10432181" y="2257415"/>
                <a:ext cx="548640" cy="1042085"/>
                <a:chOff x="10286449" y="1529656"/>
                <a:chExt cx="917410" cy="1742525"/>
              </a:xfrm>
            </p:grpSpPr>
            <p:sp>
              <p:nvSpPr>
                <p:cNvPr id="253" name="Rounded Rectangle 252"/>
                <p:cNvSpPr/>
                <p:nvPr/>
              </p:nvSpPr>
              <p:spPr bwMode="auto">
                <a:xfrm>
                  <a:off x="10493458" y="1529656"/>
                  <a:ext cx="489183" cy="173986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54" name="Picture 253"/>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10372236" y="1690687"/>
                  <a:ext cx="745838" cy="1344992"/>
                </a:xfrm>
                <a:prstGeom prst="rect">
                  <a:avLst/>
                </a:prstGeom>
                <a:noFill/>
                <a:ln>
                  <a:noFill/>
                </a:ln>
              </p:spPr>
            </p:pic>
            <p:pic>
              <p:nvPicPr>
                <p:cNvPr id="255" name="Picture 254"/>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10372230" y="1818052"/>
                  <a:ext cx="745838" cy="1112933"/>
                </a:xfrm>
                <a:prstGeom prst="rect">
                  <a:avLst/>
                </a:prstGeom>
              </p:spPr>
            </p:pic>
            <p:sp>
              <p:nvSpPr>
                <p:cNvPr id="256" name="Rounded Rectangle 223"/>
                <p:cNvSpPr/>
                <p:nvPr/>
              </p:nvSpPr>
              <p:spPr bwMode="auto">
                <a:xfrm>
                  <a:off x="10286449" y="1529656"/>
                  <a:ext cx="917410" cy="1742525"/>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800" spc="-49" dirty="0" err="1">
                    <a:solidFill>
                      <a:srgbClr val="68217A"/>
                    </a:solidFill>
                    <a:ea typeface="Segoe UI" pitchFamily="34" charset="0"/>
                    <a:cs typeface="Segoe UI" pitchFamily="34" charset="0"/>
                  </a:endParaRPr>
                </a:p>
              </p:txBody>
            </p:sp>
          </p:grpSp>
          <p:sp>
            <p:nvSpPr>
              <p:cNvPr id="146" name="Freeform 1383"/>
              <p:cNvSpPr>
                <a:spLocks noChangeAspect="1" noEditPoints="1"/>
              </p:cNvSpPr>
              <p:nvPr/>
            </p:nvSpPr>
            <p:spPr bwMode="auto">
              <a:xfrm>
                <a:off x="7018864" y="2534980"/>
                <a:ext cx="3840480" cy="2181914"/>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chemeClr val="accent3">
                  <a:lumMod val="50000"/>
                </a:schemeClr>
              </a:solidFill>
              <a:ln w="9525">
                <a:solidFill>
                  <a:schemeClr val="bg1"/>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600" dirty="0">
                  <a:solidFill>
                    <a:srgbClr val="000000"/>
                  </a:solidFill>
                </a:endParaRPr>
              </a:p>
            </p:txBody>
          </p:sp>
          <p:grpSp>
            <p:nvGrpSpPr>
              <p:cNvPr id="148" name="Group 147"/>
              <p:cNvGrpSpPr>
                <a:grpSpLocks noChangeAspect="1"/>
              </p:cNvGrpSpPr>
              <p:nvPr/>
            </p:nvGrpSpPr>
            <p:grpSpPr>
              <a:xfrm>
                <a:off x="10432181" y="3352369"/>
                <a:ext cx="1645920" cy="1132186"/>
                <a:chOff x="1117586" y="1978512"/>
                <a:chExt cx="2372574" cy="1629558"/>
              </a:xfrm>
            </p:grpSpPr>
            <p:pic>
              <p:nvPicPr>
                <p:cNvPr id="164" name="Picture 163"/>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1309718" y="2130700"/>
                  <a:ext cx="1845671" cy="1326874"/>
                </a:xfrm>
                <a:prstGeom prst="rect">
                  <a:avLst/>
                </a:prstGeom>
                <a:noFill/>
                <a:ln>
                  <a:noFill/>
                </a:ln>
              </p:spPr>
            </p:pic>
            <p:grpSp>
              <p:nvGrpSpPr>
                <p:cNvPr id="166" name="Group 165"/>
                <p:cNvGrpSpPr/>
                <p:nvPr/>
              </p:nvGrpSpPr>
              <p:grpSpPr>
                <a:xfrm>
                  <a:off x="1307936" y="2212479"/>
                  <a:ext cx="1844519" cy="1136088"/>
                  <a:chOff x="1276066" y="3677905"/>
                  <a:chExt cx="2524835" cy="1555113"/>
                </a:xfrm>
              </p:grpSpPr>
              <p:pic>
                <p:nvPicPr>
                  <p:cNvPr id="251" name="Picture 250"/>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1276066" y="3677905"/>
                    <a:ext cx="2524835" cy="1555113"/>
                  </a:xfrm>
                  <a:prstGeom prst="rect">
                    <a:avLst/>
                  </a:prstGeom>
                </p:spPr>
              </p:pic>
              <p:pic>
                <p:nvPicPr>
                  <p:cNvPr id="252" name="Picture 251"/>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2524585" y="4449793"/>
                    <a:ext cx="1269242" cy="783225"/>
                  </a:xfrm>
                  <a:prstGeom prst="rect">
                    <a:avLst/>
                  </a:prstGeom>
                </p:spPr>
              </p:pic>
            </p:grpSp>
            <p:grpSp>
              <p:nvGrpSpPr>
                <p:cNvPr id="167" name="Group 166"/>
                <p:cNvGrpSpPr/>
                <p:nvPr/>
              </p:nvGrpSpPr>
              <p:grpSpPr>
                <a:xfrm>
                  <a:off x="1117586" y="1978512"/>
                  <a:ext cx="2372574" cy="1629558"/>
                  <a:chOff x="1117586" y="1978512"/>
                  <a:chExt cx="2372574" cy="1629558"/>
                </a:xfrm>
              </p:grpSpPr>
              <p:sp>
                <p:nvSpPr>
                  <p:cNvPr id="248" name="Rounded Rectangle 89"/>
                  <p:cNvSpPr>
                    <a:spLocks noChangeAspect="1"/>
                  </p:cNvSpPr>
                  <p:nvPr/>
                </p:nvSpPr>
                <p:spPr bwMode="auto">
                  <a:xfrm rot="16200000">
                    <a:off x="1489094" y="1607004"/>
                    <a:ext cx="1629558" cy="2372574"/>
                  </a:xfrm>
                  <a:custGeom>
                    <a:avLst/>
                    <a:gdLst/>
                    <a:ahLst/>
                    <a:cxnLst/>
                    <a:rect l="l" t="t" r="r" b="b"/>
                    <a:pathLst>
                      <a:path w="3265981" h="3654426">
                        <a:moveTo>
                          <a:pt x="2686301" y="3311991"/>
                        </a:moveTo>
                        <a:cubicBezTo>
                          <a:pt x="2647724" y="3311991"/>
                          <a:pt x="2616451" y="3343264"/>
                          <a:pt x="2616451" y="3381841"/>
                        </a:cubicBezTo>
                        <a:cubicBezTo>
                          <a:pt x="2616451" y="3420417"/>
                          <a:pt x="2647724" y="3451690"/>
                          <a:pt x="2686301" y="3451690"/>
                        </a:cubicBezTo>
                        <a:lnTo>
                          <a:pt x="2698749" y="3451691"/>
                        </a:lnTo>
                        <a:cubicBezTo>
                          <a:pt x="2737326" y="3451691"/>
                          <a:pt x="2768599" y="3420418"/>
                          <a:pt x="2768599" y="3381841"/>
                        </a:cubicBezTo>
                        <a:lnTo>
                          <a:pt x="2768600" y="3381841"/>
                        </a:lnTo>
                        <a:cubicBezTo>
                          <a:pt x="2768600" y="3343264"/>
                          <a:pt x="2737327" y="3311991"/>
                          <a:pt x="2698750" y="3311991"/>
                        </a:cubicBezTo>
                        <a:close/>
                        <a:moveTo>
                          <a:pt x="2477370" y="3311991"/>
                        </a:moveTo>
                        <a:cubicBezTo>
                          <a:pt x="2438793" y="3311991"/>
                          <a:pt x="2407520" y="3343264"/>
                          <a:pt x="2407520" y="3381841"/>
                        </a:cubicBezTo>
                        <a:cubicBezTo>
                          <a:pt x="2407520" y="3420417"/>
                          <a:pt x="2438793" y="3451690"/>
                          <a:pt x="2477370" y="3451690"/>
                        </a:cubicBezTo>
                        <a:lnTo>
                          <a:pt x="2490960" y="3451691"/>
                        </a:lnTo>
                        <a:cubicBezTo>
                          <a:pt x="2529537" y="3451691"/>
                          <a:pt x="2560810" y="3420418"/>
                          <a:pt x="2560810" y="3381841"/>
                        </a:cubicBezTo>
                        <a:lnTo>
                          <a:pt x="2560811" y="3381841"/>
                        </a:lnTo>
                        <a:cubicBezTo>
                          <a:pt x="2560811" y="3343264"/>
                          <a:pt x="2529538" y="3311991"/>
                          <a:pt x="2490961" y="3311991"/>
                        </a:cubicBezTo>
                        <a:close/>
                        <a:moveTo>
                          <a:pt x="1951037" y="3311991"/>
                        </a:moveTo>
                        <a:cubicBezTo>
                          <a:pt x="1912460" y="3311991"/>
                          <a:pt x="1881187" y="3343264"/>
                          <a:pt x="1881187" y="3381841"/>
                        </a:cubicBezTo>
                        <a:cubicBezTo>
                          <a:pt x="1881187" y="3420417"/>
                          <a:pt x="1912460" y="3451690"/>
                          <a:pt x="1951037" y="3451690"/>
                        </a:cubicBezTo>
                        <a:lnTo>
                          <a:pt x="2282030" y="3451691"/>
                        </a:lnTo>
                        <a:cubicBezTo>
                          <a:pt x="2320607" y="3451691"/>
                          <a:pt x="2351880" y="3420418"/>
                          <a:pt x="2351880" y="3381841"/>
                        </a:cubicBezTo>
                        <a:lnTo>
                          <a:pt x="2351881" y="3381841"/>
                        </a:lnTo>
                        <a:cubicBezTo>
                          <a:pt x="2351881" y="3343264"/>
                          <a:pt x="2320608" y="3311991"/>
                          <a:pt x="2282031" y="3311991"/>
                        </a:cubicBezTo>
                        <a:close/>
                        <a:moveTo>
                          <a:pt x="299489" y="299430"/>
                        </a:moveTo>
                        <a:lnTo>
                          <a:pt x="299489" y="3141056"/>
                        </a:lnTo>
                        <a:lnTo>
                          <a:pt x="2966489" y="3141056"/>
                        </a:lnTo>
                        <a:lnTo>
                          <a:pt x="2966489" y="299430"/>
                        </a:lnTo>
                        <a:close/>
                        <a:moveTo>
                          <a:pt x="134787" y="0"/>
                        </a:moveTo>
                        <a:lnTo>
                          <a:pt x="3131194" y="0"/>
                        </a:lnTo>
                        <a:cubicBezTo>
                          <a:pt x="3205635" y="0"/>
                          <a:pt x="3265981" y="60346"/>
                          <a:pt x="3265981" y="134787"/>
                        </a:cubicBezTo>
                        <a:lnTo>
                          <a:pt x="3265981" y="3519639"/>
                        </a:lnTo>
                        <a:cubicBezTo>
                          <a:pt x="3265981" y="3594080"/>
                          <a:pt x="3205635" y="3654426"/>
                          <a:pt x="3131194" y="3654426"/>
                        </a:cubicBezTo>
                        <a:lnTo>
                          <a:pt x="134787" y="3654426"/>
                        </a:lnTo>
                        <a:cubicBezTo>
                          <a:pt x="60346" y="3654426"/>
                          <a:pt x="0" y="3594080"/>
                          <a:pt x="0" y="3519639"/>
                        </a:cubicBezTo>
                        <a:lnTo>
                          <a:pt x="0" y="134787"/>
                        </a:lnTo>
                        <a:cubicBezTo>
                          <a:pt x="0" y="60346"/>
                          <a:pt x="60346" y="0"/>
                          <a:pt x="134787"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800" spc="-49" dirty="0" err="1">
                      <a:solidFill>
                        <a:srgbClr val="68217A"/>
                      </a:solidFill>
                      <a:ea typeface="Segoe UI" pitchFamily="34" charset="0"/>
                      <a:cs typeface="Segoe UI" pitchFamily="34" charset="0"/>
                    </a:endParaRPr>
                  </a:p>
                </p:txBody>
              </p:sp>
              <p:sp>
                <p:nvSpPr>
                  <p:cNvPr id="249" name="Rectangle 248"/>
                  <p:cNvSpPr/>
                  <p:nvPr/>
                </p:nvSpPr>
                <p:spPr bwMode="auto">
                  <a:xfrm>
                    <a:off x="3172854" y="2198842"/>
                    <a:ext cx="307998" cy="808750"/>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50" name="Picture 249"/>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3229523" y="2739186"/>
                    <a:ext cx="195334" cy="108208"/>
                  </a:xfrm>
                  <a:prstGeom prst="rect">
                    <a:avLst/>
                  </a:prstGeom>
                </p:spPr>
              </p:pic>
            </p:grpSp>
          </p:grpSp>
        </p:grpSp>
        <p:pic>
          <p:nvPicPr>
            <p:cNvPr id="139" name="Picture 138"/>
            <p:cNvPicPr>
              <a:picLocks noChangeAspect="1"/>
            </p:cNvPicPr>
            <p:nvPr/>
          </p:nvPicPr>
          <p:blipFill>
            <a:blip r:embed="rId15"/>
            <a:stretch>
              <a:fillRect/>
            </a:stretch>
          </p:blipFill>
          <p:spPr>
            <a:xfrm>
              <a:off x="7626151" y="2638675"/>
              <a:ext cx="2647950" cy="1733550"/>
            </a:xfrm>
            <a:prstGeom prst="rect">
              <a:avLst/>
            </a:prstGeom>
          </p:spPr>
        </p:pic>
      </p:grpSp>
    </p:spTree>
    <p:extLst>
      <p:ext uri="{BB962C8B-B14F-4D97-AF65-F5344CB8AC3E}">
        <p14:creationId xmlns:p14="http://schemas.microsoft.com/office/powerpoint/2010/main" val="294147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Flowchart: Process 187"/>
          <p:cNvSpPr/>
          <p:nvPr/>
        </p:nvSpPr>
        <p:spPr bwMode="auto">
          <a:xfrm>
            <a:off x="391417" y="893447"/>
            <a:ext cx="3457807" cy="4315180"/>
          </a:xfrm>
          <a:prstGeom prst="flowChartProcess">
            <a:avLst/>
          </a:pr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000000"/>
              </a:solidFill>
              <a:ea typeface="Segoe UI" pitchFamily="34" charset="0"/>
              <a:cs typeface="Segoe UI" pitchFamily="34" charset="0"/>
            </a:endParaRPr>
          </a:p>
        </p:txBody>
      </p:sp>
      <p:sp>
        <p:nvSpPr>
          <p:cNvPr id="450" name="Rectangle 449"/>
          <p:cNvSpPr/>
          <p:nvPr/>
        </p:nvSpPr>
        <p:spPr bwMode="auto">
          <a:xfrm>
            <a:off x="391417" y="893447"/>
            <a:ext cx="11411700" cy="4315180"/>
          </a:xfrm>
          <a:prstGeom prst="rect">
            <a:avLst/>
          </a:prstGeom>
          <a:noFill/>
          <a:ln w="31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0" name="Title 10"/>
          <p:cNvSpPr txBox="1">
            <a:spLocks/>
          </p:cNvSpPr>
          <p:nvPr/>
        </p:nvSpPr>
        <p:spPr>
          <a:xfrm>
            <a:off x="159488" y="0"/>
            <a:ext cx="11865975"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r>
              <a:rPr lang="en-IN" sz="3600">
                <a:solidFill>
                  <a:srgbClr val="000000"/>
                </a:solidFill>
              </a:rPr>
              <a:t>Power BI Overview</a:t>
            </a:r>
          </a:p>
        </p:txBody>
      </p:sp>
      <p:pic>
        <p:nvPicPr>
          <p:cNvPr id="142" name="Picture 141"/>
          <p:cNvPicPr>
            <a:picLocks noChangeAspect="1"/>
          </p:cNvPicPr>
          <p:nvPr/>
        </p:nvPicPr>
        <p:blipFill>
          <a:blip r:embed="rId3"/>
          <a:stretch>
            <a:fillRect/>
          </a:stretch>
        </p:blipFill>
        <p:spPr>
          <a:xfrm>
            <a:off x="8037906" y="5768465"/>
            <a:ext cx="2075044" cy="727912"/>
          </a:xfrm>
          <a:prstGeom prst="rect">
            <a:avLst/>
          </a:prstGeom>
        </p:spPr>
      </p:pic>
      <p:pic>
        <p:nvPicPr>
          <p:cNvPr id="191" name="Picture 190"/>
          <p:cNvPicPr>
            <a:picLocks noChangeAspect="1"/>
          </p:cNvPicPr>
          <p:nvPr/>
        </p:nvPicPr>
        <p:blipFill>
          <a:blip r:embed="rId4"/>
          <a:stretch>
            <a:fillRect/>
          </a:stretch>
        </p:blipFill>
        <p:spPr>
          <a:xfrm>
            <a:off x="9398880" y="5670445"/>
            <a:ext cx="1838932" cy="1018710"/>
          </a:xfrm>
          <a:prstGeom prst="rect">
            <a:avLst/>
          </a:prstGeom>
        </p:spPr>
      </p:pic>
      <p:sp>
        <p:nvSpPr>
          <p:cNvPr id="144" name="Rectangle 143"/>
          <p:cNvSpPr/>
          <p:nvPr/>
        </p:nvSpPr>
        <p:spPr bwMode="auto">
          <a:xfrm>
            <a:off x="6707573" y="5689757"/>
            <a:ext cx="5101031" cy="945787"/>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387501" defTabSz="932293" fontAlgn="base">
              <a:spcBef>
                <a:spcPct val="0"/>
              </a:spcBef>
              <a:spcAft>
                <a:spcPct val="0"/>
              </a:spcAft>
            </a:pPr>
            <a:endParaRPr lang="en-US" sz="2600" dirty="0">
              <a:solidFill>
                <a:srgbClr val="FFFFFF"/>
              </a:solidFill>
              <a:latin typeface="Segoe UI Light"/>
              <a:ea typeface="Segoe UI" pitchFamily="34" charset="0"/>
              <a:cs typeface="Segoe UI" pitchFamily="34" charset="0"/>
            </a:endParaRPr>
          </a:p>
        </p:txBody>
      </p:sp>
      <p:sp>
        <p:nvSpPr>
          <p:cNvPr id="145" name="Rectangle 144"/>
          <p:cNvSpPr/>
          <p:nvPr/>
        </p:nvSpPr>
        <p:spPr>
          <a:xfrm>
            <a:off x="7477574" y="5335073"/>
            <a:ext cx="4171150" cy="369332"/>
          </a:xfrm>
          <a:prstGeom prst="rect">
            <a:avLst/>
          </a:prstGeom>
        </p:spPr>
        <p:txBody>
          <a:bodyPr wrap="square">
            <a:spAutoFit/>
          </a:bodyPr>
          <a:lstStyle/>
          <a:p>
            <a:pPr algn="ctr" defTabSz="914367">
              <a:spcAft>
                <a:spcPts val="588"/>
              </a:spcAft>
            </a:pPr>
            <a:r>
              <a:rPr lang="en-US" dirty="0">
                <a:solidFill>
                  <a:srgbClr val="000000"/>
                </a:solidFill>
              </a:rPr>
              <a:t>Power BI REST APIs &amp; Power BI Embedded</a:t>
            </a:r>
          </a:p>
        </p:txBody>
      </p:sp>
      <p:sp>
        <p:nvSpPr>
          <p:cNvPr id="147" name="Rectangle 146"/>
          <p:cNvSpPr/>
          <p:nvPr/>
        </p:nvSpPr>
        <p:spPr>
          <a:xfrm>
            <a:off x="943884" y="5269863"/>
            <a:ext cx="2291365" cy="369332"/>
          </a:xfrm>
          <a:prstGeom prst="rect">
            <a:avLst/>
          </a:prstGeom>
        </p:spPr>
        <p:txBody>
          <a:bodyPr wrap="square">
            <a:spAutoFit/>
          </a:bodyPr>
          <a:lstStyle/>
          <a:p>
            <a:pPr defTabSz="914367">
              <a:spcAft>
                <a:spcPts val="588"/>
              </a:spcAft>
            </a:pPr>
            <a:r>
              <a:rPr lang="en-US" dirty="0">
                <a:solidFill>
                  <a:srgbClr val="000000"/>
                </a:solidFill>
              </a:rPr>
              <a:t>Power BI Desktop</a:t>
            </a:r>
          </a:p>
        </p:txBody>
      </p:sp>
      <p:sp>
        <p:nvSpPr>
          <p:cNvPr id="192" name="Rectangle 19"/>
          <p:cNvSpPr/>
          <p:nvPr/>
        </p:nvSpPr>
        <p:spPr bwMode="auto">
          <a:xfrm>
            <a:off x="391418" y="4621648"/>
            <a:ext cx="6177980" cy="2011116"/>
          </a:xfrm>
          <a:custGeom>
            <a:avLst/>
            <a:gdLst>
              <a:gd name="connsiteX0" fmla="*/ 0 w 6755948"/>
              <a:gd name="connsiteY0" fmla="*/ 0 h 814436"/>
              <a:gd name="connsiteX1" fmla="*/ 6755948 w 6755948"/>
              <a:gd name="connsiteY1" fmla="*/ 0 h 814436"/>
              <a:gd name="connsiteX2" fmla="*/ 6755948 w 6755948"/>
              <a:gd name="connsiteY2" fmla="*/ 814436 h 814436"/>
              <a:gd name="connsiteX3" fmla="*/ 0 w 6755948"/>
              <a:gd name="connsiteY3" fmla="*/ 814436 h 814436"/>
              <a:gd name="connsiteX4" fmla="*/ 0 w 6755948"/>
              <a:gd name="connsiteY4" fmla="*/ 0 h 814436"/>
              <a:gd name="connsiteX0" fmla="*/ 0 w 6755948"/>
              <a:gd name="connsiteY0" fmla="*/ 0 h 814436"/>
              <a:gd name="connsiteX1" fmla="*/ 245420 w 6755948"/>
              <a:gd name="connsiteY1" fmla="*/ 620 h 814436"/>
              <a:gd name="connsiteX2" fmla="*/ 6755948 w 6755948"/>
              <a:gd name="connsiteY2" fmla="*/ 0 h 814436"/>
              <a:gd name="connsiteX3" fmla="*/ 6755948 w 6755948"/>
              <a:gd name="connsiteY3" fmla="*/ 814436 h 814436"/>
              <a:gd name="connsiteX4" fmla="*/ 0 w 6755948"/>
              <a:gd name="connsiteY4" fmla="*/ 814436 h 814436"/>
              <a:gd name="connsiteX5" fmla="*/ 0 w 6755948"/>
              <a:gd name="connsiteY5" fmla="*/ 0 h 814436"/>
              <a:gd name="connsiteX0" fmla="*/ 0 w 6755948"/>
              <a:gd name="connsiteY0" fmla="*/ 0 h 814436"/>
              <a:gd name="connsiteX1" fmla="*/ 245420 w 6755948"/>
              <a:gd name="connsiteY1" fmla="*/ 620 h 814436"/>
              <a:gd name="connsiteX2" fmla="*/ 528884 w 6755948"/>
              <a:gd name="connsiteY2" fmla="*/ 620 h 814436"/>
              <a:gd name="connsiteX3" fmla="*/ 6755948 w 6755948"/>
              <a:gd name="connsiteY3" fmla="*/ 0 h 814436"/>
              <a:gd name="connsiteX4" fmla="*/ 6755948 w 6755948"/>
              <a:gd name="connsiteY4" fmla="*/ 814436 h 814436"/>
              <a:gd name="connsiteX5" fmla="*/ 0 w 6755948"/>
              <a:gd name="connsiteY5" fmla="*/ 814436 h 814436"/>
              <a:gd name="connsiteX6" fmla="*/ 0 w 6755948"/>
              <a:gd name="connsiteY6" fmla="*/ 0 h 814436"/>
              <a:gd name="connsiteX0" fmla="*/ 0 w 6755948"/>
              <a:gd name="connsiteY0" fmla="*/ 0 h 814436"/>
              <a:gd name="connsiteX1" fmla="*/ 245420 w 6755948"/>
              <a:gd name="connsiteY1" fmla="*/ 620 h 814436"/>
              <a:gd name="connsiteX2" fmla="*/ 373436 w 6755948"/>
              <a:gd name="connsiteY2" fmla="*/ 620 h 814436"/>
              <a:gd name="connsiteX3" fmla="*/ 528884 w 6755948"/>
              <a:gd name="connsiteY3" fmla="*/ 620 h 814436"/>
              <a:gd name="connsiteX4" fmla="*/ 6755948 w 6755948"/>
              <a:gd name="connsiteY4" fmla="*/ 0 h 814436"/>
              <a:gd name="connsiteX5" fmla="*/ 6755948 w 6755948"/>
              <a:gd name="connsiteY5" fmla="*/ 814436 h 814436"/>
              <a:gd name="connsiteX6" fmla="*/ 0 w 6755948"/>
              <a:gd name="connsiteY6" fmla="*/ 814436 h 814436"/>
              <a:gd name="connsiteX7" fmla="*/ 0 w 6755948"/>
              <a:gd name="connsiteY7" fmla="*/ 0 h 814436"/>
              <a:gd name="connsiteX0" fmla="*/ 0 w 6755948"/>
              <a:gd name="connsiteY0" fmla="*/ 374284 h 1188720"/>
              <a:gd name="connsiteX1" fmla="*/ 245420 w 6755948"/>
              <a:gd name="connsiteY1" fmla="*/ 374904 h 1188720"/>
              <a:gd name="connsiteX2" fmla="*/ 382580 w 6755948"/>
              <a:gd name="connsiteY2" fmla="*/ 0 h 1188720"/>
              <a:gd name="connsiteX3" fmla="*/ 528884 w 6755948"/>
              <a:gd name="connsiteY3" fmla="*/ 374904 h 1188720"/>
              <a:gd name="connsiteX4" fmla="*/ 6755948 w 6755948"/>
              <a:gd name="connsiteY4" fmla="*/ 374284 h 1188720"/>
              <a:gd name="connsiteX5" fmla="*/ 6755948 w 6755948"/>
              <a:gd name="connsiteY5" fmla="*/ 1188720 h 1188720"/>
              <a:gd name="connsiteX6" fmla="*/ 0 w 6755948"/>
              <a:gd name="connsiteY6" fmla="*/ 1188720 h 1188720"/>
              <a:gd name="connsiteX7" fmla="*/ 0 w 6755948"/>
              <a:gd name="connsiteY7" fmla="*/ 374284 h 1188720"/>
              <a:gd name="connsiteX0" fmla="*/ 0 w 6755948"/>
              <a:gd name="connsiteY0" fmla="*/ 273117 h 1087553"/>
              <a:gd name="connsiteX1" fmla="*/ 245420 w 6755948"/>
              <a:gd name="connsiteY1" fmla="*/ 273737 h 1087553"/>
              <a:gd name="connsiteX2" fmla="*/ 388635 w 6755948"/>
              <a:gd name="connsiteY2" fmla="*/ 0 h 1087553"/>
              <a:gd name="connsiteX3" fmla="*/ 528884 w 6755948"/>
              <a:gd name="connsiteY3" fmla="*/ 273737 h 1087553"/>
              <a:gd name="connsiteX4" fmla="*/ 6755948 w 6755948"/>
              <a:gd name="connsiteY4" fmla="*/ 273117 h 1087553"/>
              <a:gd name="connsiteX5" fmla="*/ 6755948 w 6755948"/>
              <a:gd name="connsiteY5" fmla="*/ 1087553 h 1087553"/>
              <a:gd name="connsiteX6" fmla="*/ 0 w 6755948"/>
              <a:gd name="connsiteY6" fmla="*/ 1087553 h 1087553"/>
              <a:gd name="connsiteX7" fmla="*/ 0 w 6755948"/>
              <a:gd name="connsiteY7" fmla="*/ 273117 h 1087553"/>
              <a:gd name="connsiteX0" fmla="*/ 0 w 6755948"/>
              <a:gd name="connsiteY0" fmla="*/ 898462 h 1712898"/>
              <a:gd name="connsiteX1" fmla="*/ 245420 w 6755948"/>
              <a:gd name="connsiteY1" fmla="*/ 899082 h 1712898"/>
              <a:gd name="connsiteX2" fmla="*/ 376614 w 6755948"/>
              <a:gd name="connsiteY2" fmla="*/ 0 h 1712898"/>
              <a:gd name="connsiteX3" fmla="*/ 528884 w 6755948"/>
              <a:gd name="connsiteY3" fmla="*/ 899082 h 1712898"/>
              <a:gd name="connsiteX4" fmla="*/ 6755948 w 6755948"/>
              <a:gd name="connsiteY4" fmla="*/ 898462 h 1712898"/>
              <a:gd name="connsiteX5" fmla="*/ 6755948 w 6755948"/>
              <a:gd name="connsiteY5" fmla="*/ 1712898 h 1712898"/>
              <a:gd name="connsiteX6" fmla="*/ 0 w 6755948"/>
              <a:gd name="connsiteY6" fmla="*/ 1712898 h 1712898"/>
              <a:gd name="connsiteX7" fmla="*/ 0 w 6755948"/>
              <a:gd name="connsiteY7" fmla="*/ 898462 h 1712898"/>
              <a:gd name="connsiteX0" fmla="*/ 0 w 6755948"/>
              <a:gd name="connsiteY0" fmla="*/ 708625 h 1523061"/>
              <a:gd name="connsiteX1" fmla="*/ 245420 w 6755948"/>
              <a:gd name="connsiteY1" fmla="*/ 709245 h 1523061"/>
              <a:gd name="connsiteX2" fmla="*/ 388635 w 6755948"/>
              <a:gd name="connsiteY2" fmla="*/ 0 h 1523061"/>
              <a:gd name="connsiteX3" fmla="*/ 528884 w 6755948"/>
              <a:gd name="connsiteY3" fmla="*/ 709245 h 1523061"/>
              <a:gd name="connsiteX4" fmla="*/ 6755948 w 6755948"/>
              <a:gd name="connsiteY4" fmla="*/ 708625 h 1523061"/>
              <a:gd name="connsiteX5" fmla="*/ 6755948 w 6755948"/>
              <a:gd name="connsiteY5" fmla="*/ 1523061 h 1523061"/>
              <a:gd name="connsiteX6" fmla="*/ 0 w 6755948"/>
              <a:gd name="connsiteY6" fmla="*/ 1523061 h 1523061"/>
              <a:gd name="connsiteX7" fmla="*/ 0 w 6755948"/>
              <a:gd name="connsiteY7" fmla="*/ 708625 h 1523061"/>
              <a:gd name="connsiteX0" fmla="*/ 0 w 6755948"/>
              <a:gd name="connsiteY0" fmla="*/ 546905 h 1361341"/>
              <a:gd name="connsiteX1" fmla="*/ 245420 w 6755948"/>
              <a:gd name="connsiteY1" fmla="*/ 547525 h 1361341"/>
              <a:gd name="connsiteX2" fmla="*/ 388635 w 6755948"/>
              <a:gd name="connsiteY2" fmla="*/ 0 h 1361341"/>
              <a:gd name="connsiteX3" fmla="*/ 528884 w 6755948"/>
              <a:gd name="connsiteY3" fmla="*/ 547525 h 1361341"/>
              <a:gd name="connsiteX4" fmla="*/ 6755948 w 6755948"/>
              <a:gd name="connsiteY4" fmla="*/ 546905 h 1361341"/>
              <a:gd name="connsiteX5" fmla="*/ 6755948 w 6755948"/>
              <a:gd name="connsiteY5" fmla="*/ 1361341 h 1361341"/>
              <a:gd name="connsiteX6" fmla="*/ 0 w 6755948"/>
              <a:gd name="connsiteY6" fmla="*/ 1361341 h 1361341"/>
              <a:gd name="connsiteX7" fmla="*/ 0 w 6755948"/>
              <a:gd name="connsiteY7" fmla="*/ 546905 h 1361341"/>
              <a:gd name="connsiteX0" fmla="*/ 0 w 6755948"/>
              <a:gd name="connsiteY0" fmla="*/ 699731 h 1514167"/>
              <a:gd name="connsiteX1" fmla="*/ 245420 w 6755948"/>
              <a:gd name="connsiteY1" fmla="*/ 700351 h 1514167"/>
              <a:gd name="connsiteX2" fmla="*/ 398757 w 6755948"/>
              <a:gd name="connsiteY2" fmla="*/ 0 h 1514167"/>
              <a:gd name="connsiteX3" fmla="*/ 528884 w 6755948"/>
              <a:gd name="connsiteY3" fmla="*/ 700351 h 1514167"/>
              <a:gd name="connsiteX4" fmla="*/ 6755948 w 6755948"/>
              <a:gd name="connsiteY4" fmla="*/ 699731 h 1514167"/>
              <a:gd name="connsiteX5" fmla="*/ 6755948 w 6755948"/>
              <a:gd name="connsiteY5" fmla="*/ 1514167 h 1514167"/>
              <a:gd name="connsiteX6" fmla="*/ 0 w 6755948"/>
              <a:gd name="connsiteY6" fmla="*/ 1514167 h 1514167"/>
              <a:gd name="connsiteX7" fmla="*/ 0 w 6755948"/>
              <a:gd name="connsiteY7" fmla="*/ 699731 h 1514167"/>
              <a:gd name="connsiteX0" fmla="*/ 0 w 6755948"/>
              <a:gd name="connsiteY0" fmla="*/ 934203 h 1748639"/>
              <a:gd name="connsiteX1" fmla="*/ 245420 w 6755948"/>
              <a:gd name="connsiteY1" fmla="*/ 934823 h 1748639"/>
              <a:gd name="connsiteX2" fmla="*/ 398757 w 6755948"/>
              <a:gd name="connsiteY2" fmla="*/ 0 h 1748639"/>
              <a:gd name="connsiteX3" fmla="*/ 528884 w 6755948"/>
              <a:gd name="connsiteY3" fmla="*/ 934823 h 1748639"/>
              <a:gd name="connsiteX4" fmla="*/ 6755948 w 6755948"/>
              <a:gd name="connsiteY4" fmla="*/ 934203 h 1748639"/>
              <a:gd name="connsiteX5" fmla="*/ 6755948 w 6755948"/>
              <a:gd name="connsiteY5" fmla="*/ 1748639 h 1748639"/>
              <a:gd name="connsiteX6" fmla="*/ 0 w 6755948"/>
              <a:gd name="connsiteY6" fmla="*/ 1748639 h 1748639"/>
              <a:gd name="connsiteX7" fmla="*/ 0 w 6755948"/>
              <a:gd name="connsiteY7" fmla="*/ 934203 h 1748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5948" h="1748639">
                <a:moveTo>
                  <a:pt x="0" y="934203"/>
                </a:moveTo>
                <a:lnTo>
                  <a:pt x="245420" y="934823"/>
                </a:lnTo>
                <a:lnTo>
                  <a:pt x="398757" y="0"/>
                </a:lnTo>
                <a:lnTo>
                  <a:pt x="528884" y="934823"/>
                </a:lnTo>
                <a:lnTo>
                  <a:pt x="6755948" y="934203"/>
                </a:lnTo>
                <a:lnTo>
                  <a:pt x="6755948" y="1748639"/>
                </a:lnTo>
                <a:lnTo>
                  <a:pt x="0" y="1748639"/>
                </a:lnTo>
                <a:lnTo>
                  <a:pt x="0" y="934203"/>
                </a:lnTo>
                <a:close/>
              </a:path>
            </a:pathLst>
          </a:cu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err="1">
              <a:solidFill>
                <a:srgbClr val="217346"/>
              </a:solidFill>
              <a:ea typeface="Segoe UI" pitchFamily="34" charset="0"/>
              <a:cs typeface="Segoe UI" pitchFamily="34" charset="0"/>
            </a:endParaRPr>
          </a:p>
        </p:txBody>
      </p:sp>
      <p:sp>
        <p:nvSpPr>
          <p:cNvPr id="149" name="Oval 950"/>
          <p:cNvSpPr>
            <a:spLocks noChangeAspect="1"/>
          </p:cNvSpPr>
          <p:nvPr/>
        </p:nvSpPr>
        <p:spPr>
          <a:xfrm>
            <a:off x="1671253" y="5747492"/>
            <a:ext cx="822960" cy="822954"/>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en-US" sz="1200" dirty="0">
                <a:solidFill>
                  <a:srgbClr val="000000"/>
                </a:solidFill>
                <a:ea typeface="Segoe UI" pitchFamily="34" charset="0"/>
                <a:cs typeface="Segoe UI" pitchFamily="34" charset="0"/>
              </a:rPr>
              <a:t>Prepare</a:t>
            </a:r>
          </a:p>
        </p:txBody>
      </p:sp>
      <p:sp>
        <p:nvSpPr>
          <p:cNvPr id="150" name="Oval 957"/>
          <p:cNvSpPr>
            <a:spLocks noChangeAspect="1"/>
          </p:cNvSpPr>
          <p:nvPr/>
        </p:nvSpPr>
        <p:spPr>
          <a:xfrm>
            <a:off x="2849022" y="5747490"/>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en-US" sz="1200" dirty="0">
                <a:solidFill>
                  <a:srgbClr val="000000"/>
                </a:solidFill>
                <a:ea typeface="Segoe UI" pitchFamily="34" charset="0"/>
                <a:cs typeface="Segoe UI" pitchFamily="34" charset="0"/>
              </a:rPr>
              <a:t>Explore</a:t>
            </a:r>
          </a:p>
        </p:txBody>
      </p:sp>
      <p:sp>
        <p:nvSpPr>
          <p:cNvPr id="151" name="Isosceles Triangle 48"/>
          <p:cNvSpPr/>
          <p:nvPr/>
        </p:nvSpPr>
        <p:spPr bwMode="auto">
          <a:xfrm rot="16200000" flipV="1">
            <a:off x="4918635" y="6079541"/>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defTabSz="932472" fontAlgn="base">
              <a:spcBef>
                <a:spcPct val="0"/>
              </a:spcBef>
              <a:spcAft>
                <a:spcPct val="0"/>
              </a:spcAft>
            </a:pPr>
            <a:endParaRPr lang="en-IN" sz="1400" dirty="0" err="1">
              <a:solidFill>
                <a:srgbClr val="31B42E"/>
              </a:solidFill>
              <a:ea typeface="Segoe UI" pitchFamily="34" charset="0"/>
              <a:cs typeface="Segoe UI" pitchFamily="34" charset="0"/>
            </a:endParaRPr>
          </a:p>
        </p:txBody>
      </p:sp>
      <p:sp>
        <p:nvSpPr>
          <p:cNvPr id="152" name="Oval 70"/>
          <p:cNvSpPr>
            <a:spLocks noChangeAspect="1"/>
          </p:cNvSpPr>
          <p:nvPr/>
        </p:nvSpPr>
        <p:spPr>
          <a:xfrm>
            <a:off x="5204559" y="5747490"/>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en-US" sz="1200" dirty="0">
                <a:solidFill>
                  <a:srgbClr val="000000"/>
                </a:solidFill>
                <a:ea typeface="Segoe UI" pitchFamily="34" charset="0"/>
                <a:cs typeface="Segoe UI" pitchFamily="34" charset="0"/>
              </a:rPr>
              <a:t>Share</a:t>
            </a:r>
          </a:p>
        </p:txBody>
      </p:sp>
      <p:sp>
        <p:nvSpPr>
          <p:cNvPr id="153" name="Oval 47"/>
          <p:cNvSpPr>
            <a:spLocks noChangeAspect="1"/>
          </p:cNvSpPr>
          <p:nvPr/>
        </p:nvSpPr>
        <p:spPr>
          <a:xfrm>
            <a:off x="4026791" y="5747490"/>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en-US" sz="1200" dirty="0">
                <a:solidFill>
                  <a:srgbClr val="000000"/>
                </a:solidFill>
                <a:ea typeface="Segoe UI" pitchFamily="34" charset="0"/>
                <a:cs typeface="Segoe UI" pitchFamily="34" charset="0"/>
              </a:rPr>
              <a:t>Report</a:t>
            </a:r>
          </a:p>
        </p:txBody>
      </p:sp>
      <p:sp>
        <p:nvSpPr>
          <p:cNvPr id="154" name="Isosceles Triangle 48"/>
          <p:cNvSpPr/>
          <p:nvPr/>
        </p:nvSpPr>
        <p:spPr bwMode="auto">
          <a:xfrm rot="16200000" flipV="1">
            <a:off x="3730878" y="6079532"/>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defTabSz="932472" fontAlgn="base">
              <a:spcBef>
                <a:spcPct val="0"/>
              </a:spcBef>
              <a:spcAft>
                <a:spcPct val="0"/>
              </a:spcAft>
            </a:pPr>
            <a:endParaRPr lang="en-IN" sz="1400" dirty="0" err="1">
              <a:solidFill>
                <a:srgbClr val="31B42E"/>
              </a:solidFill>
              <a:ea typeface="Segoe UI" pitchFamily="34" charset="0"/>
              <a:cs typeface="Segoe UI" pitchFamily="34" charset="0"/>
            </a:endParaRPr>
          </a:p>
        </p:txBody>
      </p:sp>
      <p:sp>
        <p:nvSpPr>
          <p:cNvPr id="155" name="Isosceles Triangle 48"/>
          <p:cNvSpPr/>
          <p:nvPr/>
        </p:nvSpPr>
        <p:spPr bwMode="auto">
          <a:xfrm rot="16200000" flipV="1">
            <a:off x="2546698" y="6079540"/>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defTabSz="932472" fontAlgn="base">
              <a:spcBef>
                <a:spcPct val="0"/>
              </a:spcBef>
              <a:spcAft>
                <a:spcPct val="0"/>
              </a:spcAft>
            </a:pPr>
            <a:endParaRPr lang="en-IN" sz="1400" dirty="0" err="1">
              <a:solidFill>
                <a:srgbClr val="31B42E"/>
              </a:solidFill>
              <a:ea typeface="Segoe UI" pitchFamily="34" charset="0"/>
              <a:cs typeface="Segoe UI" pitchFamily="34" charset="0"/>
            </a:endParaRPr>
          </a:p>
        </p:txBody>
      </p:sp>
      <p:sp>
        <p:nvSpPr>
          <p:cNvPr id="156" name="Freeform 155"/>
          <p:cNvSpPr>
            <a:spLocks noChangeAspect="1" noEditPoints="1"/>
          </p:cNvSpPr>
          <p:nvPr/>
        </p:nvSpPr>
        <p:spPr bwMode="black">
          <a:xfrm>
            <a:off x="1879268" y="6132421"/>
            <a:ext cx="365760" cy="29657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217346"/>
              </a:solidFill>
            </a:endParaRPr>
          </a:p>
        </p:txBody>
      </p:sp>
      <p:sp>
        <p:nvSpPr>
          <p:cNvPr id="157" name="Donut 3"/>
          <p:cNvSpPr>
            <a:spLocks noChangeAspect="1"/>
          </p:cNvSpPr>
          <p:nvPr/>
        </p:nvSpPr>
        <p:spPr bwMode="auto">
          <a:xfrm>
            <a:off x="3096597" y="6155110"/>
            <a:ext cx="274320" cy="251192"/>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FFFFFF"/>
              </a:solidFill>
            </a:endParaRPr>
          </a:p>
        </p:txBody>
      </p:sp>
      <p:sp>
        <p:nvSpPr>
          <p:cNvPr id="158" name="Freeform 157"/>
          <p:cNvSpPr>
            <a:spLocks noChangeAspect="1"/>
          </p:cNvSpPr>
          <p:nvPr/>
        </p:nvSpPr>
        <p:spPr bwMode="black">
          <a:xfrm>
            <a:off x="4328735" y="6146404"/>
            <a:ext cx="274320" cy="268605"/>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59" name="Freeform 158"/>
          <p:cNvSpPr>
            <a:spLocks noChangeAspect="1"/>
          </p:cNvSpPr>
          <p:nvPr/>
        </p:nvSpPr>
        <p:spPr bwMode="black">
          <a:xfrm>
            <a:off x="5459118" y="6138620"/>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000000"/>
              </a:solidFill>
            </a:endParaRPr>
          </a:p>
        </p:txBody>
      </p:sp>
      <p:grpSp>
        <p:nvGrpSpPr>
          <p:cNvPr id="160" name="Group 159"/>
          <p:cNvGrpSpPr/>
          <p:nvPr/>
        </p:nvGrpSpPr>
        <p:grpSpPr>
          <a:xfrm>
            <a:off x="7117497" y="2834752"/>
            <a:ext cx="491800" cy="3552182"/>
            <a:chOff x="10461581" y="2911462"/>
            <a:chExt cx="491800" cy="3552182"/>
          </a:xfrm>
        </p:grpSpPr>
        <p:sp>
          <p:nvSpPr>
            <p:cNvPr id="161" name="Oval 160"/>
            <p:cNvSpPr/>
            <p:nvPr/>
          </p:nvSpPr>
          <p:spPr bwMode="auto">
            <a:xfrm rot="16200000" flipH="1" flipV="1">
              <a:off x="10503133" y="5505840"/>
              <a:ext cx="412039" cy="41203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2" name="Group 161"/>
            <p:cNvGrpSpPr/>
            <p:nvPr/>
          </p:nvGrpSpPr>
          <p:grpSpPr>
            <a:xfrm rot="16200000">
              <a:off x="9057680" y="4406255"/>
              <a:ext cx="3313623" cy="324038"/>
              <a:chOff x="8231749" y="5960661"/>
              <a:chExt cx="3313623" cy="324038"/>
            </a:xfrm>
          </p:grpSpPr>
          <p:sp>
            <p:nvSpPr>
              <p:cNvPr id="185" name="TextBox 184"/>
              <p:cNvSpPr txBox="1"/>
              <p:nvPr/>
            </p:nvSpPr>
            <p:spPr>
              <a:xfrm>
                <a:off x="8283353" y="5960661"/>
                <a:ext cx="3262019" cy="166199"/>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algn="l"/>
                <a:r>
                  <a:rPr lang="en-US" dirty="0">
                    <a:gradFill flip="none" rotWithShape="1">
                      <a:gsLst>
                        <a:gs pos="0">
                          <a:srgbClr val="D2D2D2"/>
                        </a:gs>
                        <a:gs pos="74000">
                          <a:srgbClr val="000000">
                            <a:lumMod val="50000"/>
                            <a:lumOff val="50000"/>
                          </a:srgbClr>
                        </a:gs>
                        <a:gs pos="100000">
                          <a:srgbClr val="505050"/>
                        </a:gs>
                      </a:gsLst>
                      <a:lin ang="10800000" scaled="1"/>
                      <a:tileRect/>
                    </a:gradFill>
                  </a:rPr>
                  <a:t>0110001</a:t>
                </a:r>
              </a:p>
            </p:txBody>
          </p:sp>
          <p:sp>
            <p:nvSpPr>
              <p:cNvPr id="186" name="TextBox 185"/>
              <p:cNvSpPr txBox="1"/>
              <p:nvPr/>
            </p:nvSpPr>
            <p:spPr>
              <a:xfrm>
                <a:off x="8231749" y="6118500"/>
                <a:ext cx="3262019" cy="166199"/>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algn="l"/>
                <a:r>
                  <a:rPr lang="en-US" dirty="0">
                    <a:gradFill flip="none" rotWithShape="1">
                      <a:gsLst>
                        <a:gs pos="0">
                          <a:srgbClr val="D2D2D2"/>
                        </a:gs>
                        <a:gs pos="74000">
                          <a:srgbClr val="000000">
                            <a:lumMod val="50000"/>
                            <a:lumOff val="50000"/>
                          </a:srgbClr>
                        </a:gs>
                        <a:gs pos="100000">
                          <a:srgbClr val="505050"/>
                        </a:gs>
                      </a:gsLst>
                      <a:lin ang="10800000" scaled="1"/>
                      <a:tileRect/>
                    </a:gradFill>
                  </a:rPr>
                  <a:t>00010110</a:t>
                </a:r>
              </a:p>
            </p:txBody>
          </p:sp>
        </p:grpSp>
        <p:grpSp>
          <p:nvGrpSpPr>
            <p:cNvPr id="163" name="Group 162"/>
            <p:cNvGrpSpPr/>
            <p:nvPr/>
          </p:nvGrpSpPr>
          <p:grpSpPr>
            <a:xfrm>
              <a:off x="10461581" y="5900047"/>
              <a:ext cx="491800" cy="563597"/>
              <a:chOff x="4076702" y="-2333624"/>
              <a:chExt cx="1446213" cy="1657349"/>
            </a:xfrm>
            <a:solidFill>
              <a:schemeClr val="tx2"/>
            </a:solidFill>
          </p:grpSpPr>
          <p:grpSp>
            <p:nvGrpSpPr>
              <p:cNvPr id="165" name="Group 4"/>
              <p:cNvGrpSpPr>
                <a:grpSpLocks noChangeAspect="1"/>
              </p:cNvGrpSpPr>
              <p:nvPr/>
            </p:nvGrpSpPr>
            <p:grpSpPr bwMode="auto">
              <a:xfrm>
                <a:off x="4076702" y="-2333624"/>
                <a:ext cx="1446213" cy="1657349"/>
                <a:chOff x="2568" y="-1470"/>
                <a:chExt cx="911" cy="1044"/>
              </a:xfrm>
              <a:grpFill/>
            </p:grpSpPr>
            <p:sp>
              <p:nvSpPr>
                <p:cNvPr id="176" name="Freeform 5"/>
                <p:cNvSpPr>
                  <a:spLocks/>
                </p:cNvSpPr>
                <p:nvPr/>
              </p:nvSpPr>
              <p:spPr bwMode="auto">
                <a:xfrm>
                  <a:off x="2568" y="-1330"/>
                  <a:ext cx="907" cy="904"/>
                </a:xfrm>
                <a:custGeom>
                  <a:avLst/>
                  <a:gdLst>
                    <a:gd name="T0" fmla="*/ 354 w 381"/>
                    <a:gd name="T1" fmla="*/ 102 h 380"/>
                    <a:gd name="T2" fmla="*/ 182 w 381"/>
                    <a:gd name="T3" fmla="*/ 3 h 380"/>
                    <a:gd name="T4" fmla="*/ 4 w 381"/>
                    <a:gd name="T5" fmla="*/ 196 h 380"/>
                    <a:gd name="T6" fmla="*/ 27 w 381"/>
                    <a:gd name="T7" fmla="*/ 278 h 380"/>
                    <a:gd name="T8" fmla="*/ 199 w 381"/>
                    <a:gd name="T9" fmla="*/ 377 h 380"/>
                    <a:gd name="T10" fmla="*/ 377 w 381"/>
                    <a:gd name="T11" fmla="*/ 184 h 380"/>
                    <a:gd name="T12" fmla="*/ 354 w 381"/>
                    <a:gd name="T13" fmla="*/ 102 h 380"/>
                  </a:gdLst>
                  <a:ahLst/>
                  <a:cxnLst>
                    <a:cxn ang="0">
                      <a:pos x="T0" y="T1"/>
                    </a:cxn>
                    <a:cxn ang="0">
                      <a:pos x="T2" y="T3"/>
                    </a:cxn>
                    <a:cxn ang="0">
                      <a:pos x="T4" y="T5"/>
                    </a:cxn>
                    <a:cxn ang="0">
                      <a:pos x="T6" y="T7"/>
                    </a:cxn>
                    <a:cxn ang="0">
                      <a:pos x="T8" y="T9"/>
                    </a:cxn>
                    <a:cxn ang="0">
                      <a:pos x="T10" y="T11"/>
                    </a:cxn>
                    <a:cxn ang="0">
                      <a:pos x="T12" y="T13"/>
                    </a:cxn>
                  </a:cxnLst>
                  <a:rect l="0" t="0" r="r" b="b"/>
                  <a:pathLst>
                    <a:path w="381" h="380">
                      <a:moveTo>
                        <a:pt x="354" y="102"/>
                      </a:moveTo>
                      <a:cubicBezTo>
                        <a:pt x="322" y="41"/>
                        <a:pt x="256" y="0"/>
                        <a:pt x="182" y="3"/>
                      </a:cubicBezTo>
                      <a:cubicBezTo>
                        <a:pt x="80" y="8"/>
                        <a:pt x="0" y="94"/>
                        <a:pt x="4" y="196"/>
                      </a:cubicBezTo>
                      <a:cubicBezTo>
                        <a:pt x="5" y="226"/>
                        <a:pt x="14" y="254"/>
                        <a:pt x="27" y="278"/>
                      </a:cubicBezTo>
                      <a:cubicBezTo>
                        <a:pt x="59" y="339"/>
                        <a:pt x="125" y="380"/>
                        <a:pt x="199" y="377"/>
                      </a:cubicBezTo>
                      <a:cubicBezTo>
                        <a:pt x="301" y="373"/>
                        <a:pt x="381" y="287"/>
                        <a:pt x="377" y="184"/>
                      </a:cubicBezTo>
                      <a:cubicBezTo>
                        <a:pt x="375" y="154"/>
                        <a:pt x="367" y="127"/>
                        <a:pt x="354" y="102"/>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 name="Oval 7"/>
                <p:cNvSpPr>
                  <a:spLocks noChangeArrowheads="1"/>
                </p:cNvSpPr>
                <p:nvPr/>
              </p:nvSpPr>
              <p:spPr bwMode="auto">
                <a:xfrm>
                  <a:off x="2960" y="-906"/>
                  <a:ext cx="115" cy="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 name="Oval 8"/>
                <p:cNvSpPr>
                  <a:spLocks noChangeArrowheads="1"/>
                </p:cNvSpPr>
                <p:nvPr/>
              </p:nvSpPr>
              <p:spPr bwMode="auto">
                <a:xfrm>
                  <a:off x="2987" y="-887"/>
                  <a:ext cx="69" cy="7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 name="Freeform 9"/>
                <p:cNvSpPr>
                  <a:spLocks/>
                </p:cNvSpPr>
                <p:nvPr/>
              </p:nvSpPr>
              <p:spPr bwMode="auto">
                <a:xfrm>
                  <a:off x="2896" y="-1380"/>
                  <a:ext cx="243" cy="126"/>
                </a:xfrm>
                <a:custGeom>
                  <a:avLst/>
                  <a:gdLst>
                    <a:gd name="T0" fmla="*/ 102 w 102"/>
                    <a:gd name="T1" fmla="*/ 35 h 53"/>
                    <a:gd name="T2" fmla="*/ 83 w 102"/>
                    <a:gd name="T3" fmla="*/ 53 h 53"/>
                    <a:gd name="T4" fmla="*/ 19 w 102"/>
                    <a:gd name="T5" fmla="*/ 53 h 53"/>
                    <a:gd name="T6" fmla="*/ 0 w 102"/>
                    <a:gd name="T7" fmla="*/ 35 h 53"/>
                    <a:gd name="T8" fmla="*/ 0 w 102"/>
                    <a:gd name="T9" fmla="*/ 19 h 53"/>
                    <a:gd name="T10" fmla="*/ 19 w 102"/>
                    <a:gd name="T11" fmla="*/ 0 h 53"/>
                    <a:gd name="T12" fmla="*/ 83 w 102"/>
                    <a:gd name="T13" fmla="*/ 0 h 53"/>
                    <a:gd name="T14" fmla="*/ 102 w 102"/>
                    <a:gd name="T15" fmla="*/ 19 h 53"/>
                    <a:gd name="T16" fmla="*/ 102 w 102"/>
                    <a:gd name="T17"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53">
                      <a:moveTo>
                        <a:pt x="102" y="35"/>
                      </a:moveTo>
                      <a:cubicBezTo>
                        <a:pt x="102" y="45"/>
                        <a:pt x="93" y="53"/>
                        <a:pt x="83" y="53"/>
                      </a:cubicBezTo>
                      <a:cubicBezTo>
                        <a:pt x="19" y="53"/>
                        <a:pt x="19" y="53"/>
                        <a:pt x="19" y="53"/>
                      </a:cubicBezTo>
                      <a:cubicBezTo>
                        <a:pt x="8" y="53"/>
                        <a:pt x="0" y="45"/>
                        <a:pt x="0" y="35"/>
                      </a:cubicBezTo>
                      <a:cubicBezTo>
                        <a:pt x="0" y="19"/>
                        <a:pt x="0" y="19"/>
                        <a:pt x="0" y="19"/>
                      </a:cubicBezTo>
                      <a:cubicBezTo>
                        <a:pt x="0" y="8"/>
                        <a:pt x="8" y="0"/>
                        <a:pt x="19" y="0"/>
                      </a:cubicBezTo>
                      <a:cubicBezTo>
                        <a:pt x="83" y="0"/>
                        <a:pt x="83" y="0"/>
                        <a:pt x="83" y="0"/>
                      </a:cubicBezTo>
                      <a:cubicBezTo>
                        <a:pt x="93" y="0"/>
                        <a:pt x="102" y="8"/>
                        <a:pt x="102" y="19"/>
                      </a:cubicBezTo>
                      <a:lnTo>
                        <a:pt x="102" y="35"/>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 name="Oval 10"/>
                <p:cNvSpPr>
                  <a:spLocks noChangeArrowheads="1"/>
                </p:cNvSpPr>
                <p:nvPr/>
              </p:nvSpPr>
              <p:spPr bwMode="auto">
                <a:xfrm>
                  <a:off x="2991" y="-873"/>
                  <a:ext cx="53" cy="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 name="Freeform 11"/>
                <p:cNvSpPr>
                  <a:spLocks/>
                </p:cNvSpPr>
                <p:nvPr/>
              </p:nvSpPr>
              <p:spPr bwMode="auto">
                <a:xfrm>
                  <a:off x="3353" y="-1263"/>
                  <a:ext cx="126" cy="143"/>
                </a:xfrm>
                <a:custGeom>
                  <a:avLst/>
                  <a:gdLst>
                    <a:gd name="T0" fmla="*/ 47 w 53"/>
                    <a:gd name="T1" fmla="*/ 56 h 60"/>
                    <a:gd name="T2" fmla="*/ 29 w 53"/>
                    <a:gd name="T3" fmla="*/ 54 h 60"/>
                    <a:gd name="T4" fmla="*/ 4 w 53"/>
                    <a:gd name="T5" fmla="*/ 22 h 60"/>
                    <a:gd name="T6" fmla="*/ 6 w 53"/>
                    <a:gd name="T7" fmla="*/ 4 h 60"/>
                    <a:gd name="T8" fmla="*/ 6 w 53"/>
                    <a:gd name="T9" fmla="*/ 4 h 60"/>
                    <a:gd name="T10" fmla="*/ 24 w 53"/>
                    <a:gd name="T11" fmla="*/ 6 h 60"/>
                    <a:gd name="T12" fmla="*/ 49 w 53"/>
                    <a:gd name="T13" fmla="*/ 38 h 60"/>
                    <a:gd name="T14" fmla="*/ 47 w 53"/>
                    <a:gd name="T15" fmla="*/ 56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60">
                      <a:moveTo>
                        <a:pt x="47" y="56"/>
                      </a:moveTo>
                      <a:cubicBezTo>
                        <a:pt x="41" y="60"/>
                        <a:pt x="33" y="59"/>
                        <a:pt x="29" y="54"/>
                      </a:cubicBezTo>
                      <a:cubicBezTo>
                        <a:pt x="4" y="22"/>
                        <a:pt x="4" y="22"/>
                        <a:pt x="4" y="22"/>
                      </a:cubicBezTo>
                      <a:cubicBezTo>
                        <a:pt x="0" y="16"/>
                        <a:pt x="1" y="8"/>
                        <a:pt x="6" y="4"/>
                      </a:cubicBezTo>
                      <a:cubicBezTo>
                        <a:pt x="6" y="4"/>
                        <a:pt x="6" y="4"/>
                        <a:pt x="6" y="4"/>
                      </a:cubicBezTo>
                      <a:cubicBezTo>
                        <a:pt x="12" y="0"/>
                        <a:pt x="20" y="1"/>
                        <a:pt x="24" y="6"/>
                      </a:cubicBezTo>
                      <a:cubicBezTo>
                        <a:pt x="49" y="38"/>
                        <a:pt x="49" y="38"/>
                        <a:pt x="49" y="38"/>
                      </a:cubicBezTo>
                      <a:cubicBezTo>
                        <a:pt x="53" y="44"/>
                        <a:pt x="52" y="51"/>
                        <a:pt x="47" y="56"/>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 name="Freeform 12"/>
                <p:cNvSpPr>
                  <a:spLocks/>
                </p:cNvSpPr>
                <p:nvPr/>
              </p:nvSpPr>
              <p:spPr bwMode="auto">
                <a:xfrm>
                  <a:off x="3298" y="-1206"/>
                  <a:ext cx="129" cy="112"/>
                </a:xfrm>
                <a:custGeom>
                  <a:avLst/>
                  <a:gdLst>
                    <a:gd name="T0" fmla="*/ 15 w 54"/>
                    <a:gd name="T1" fmla="*/ 44 h 47"/>
                    <a:gd name="T2" fmla="*/ 3 w 54"/>
                    <a:gd name="T3" fmla="*/ 43 h 47"/>
                    <a:gd name="T4" fmla="*/ 3 w 54"/>
                    <a:gd name="T5" fmla="*/ 43 h 47"/>
                    <a:gd name="T6" fmla="*/ 4 w 54"/>
                    <a:gd name="T7" fmla="*/ 31 h 47"/>
                    <a:gd name="T8" fmla="*/ 39 w 54"/>
                    <a:gd name="T9" fmla="*/ 3 h 47"/>
                    <a:gd name="T10" fmla="*/ 51 w 54"/>
                    <a:gd name="T11" fmla="*/ 5 h 47"/>
                    <a:gd name="T12" fmla="*/ 51 w 54"/>
                    <a:gd name="T13" fmla="*/ 5 h 47"/>
                    <a:gd name="T14" fmla="*/ 50 w 54"/>
                    <a:gd name="T15" fmla="*/ 17 h 47"/>
                    <a:gd name="T16" fmla="*/ 15 w 54"/>
                    <a:gd name="T17"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7">
                      <a:moveTo>
                        <a:pt x="15" y="44"/>
                      </a:moveTo>
                      <a:cubicBezTo>
                        <a:pt x="11" y="47"/>
                        <a:pt x="6" y="47"/>
                        <a:pt x="3" y="43"/>
                      </a:cubicBezTo>
                      <a:cubicBezTo>
                        <a:pt x="3" y="43"/>
                        <a:pt x="3" y="43"/>
                        <a:pt x="3" y="43"/>
                      </a:cubicBezTo>
                      <a:cubicBezTo>
                        <a:pt x="0" y="39"/>
                        <a:pt x="0" y="34"/>
                        <a:pt x="4" y="31"/>
                      </a:cubicBezTo>
                      <a:cubicBezTo>
                        <a:pt x="39" y="3"/>
                        <a:pt x="39" y="3"/>
                        <a:pt x="39" y="3"/>
                      </a:cubicBezTo>
                      <a:cubicBezTo>
                        <a:pt x="43" y="0"/>
                        <a:pt x="48" y="1"/>
                        <a:pt x="51" y="5"/>
                      </a:cubicBezTo>
                      <a:cubicBezTo>
                        <a:pt x="51" y="5"/>
                        <a:pt x="51" y="5"/>
                        <a:pt x="51" y="5"/>
                      </a:cubicBezTo>
                      <a:cubicBezTo>
                        <a:pt x="54" y="8"/>
                        <a:pt x="54" y="14"/>
                        <a:pt x="50" y="17"/>
                      </a:cubicBezTo>
                      <a:lnTo>
                        <a:pt x="15" y="44"/>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 name="Freeform 13"/>
                <p:cNvSpPr>
                  <a:spLocks/>
                </p:cNvSpPr>
                <p:nvPr/>
              </p:nvSpPr>
              <p:spPr bwMode="auto">
                <a:xfrm>
                  <a:off x="2925" y="-1470"/>
                  <a:ext cx="183" cy="59"/>
                </a:xfrm>
                <a:custGeom>
                  <a:avLst/>
                  <a:gdLst>
                    <a:gd name="T0" fmla="*/ 77 w 77"/>
                    <a:gd name="T1" fmla="*/ 13 h 25"/>
                    <a:gd name="T2" fmla="*/ 64 w 77"/>
                    <a:gd name="T3" fmla="*/ 25 h 25"/>
                    <a:gd name="T4" fmla="*/ 12 w 77"/>
                    <a:gd name="T5" fmla="*/ 25 h 25"/>
                    <a:gd name="T6" fmla="*/ 0 w 77"/>
                    <a:gd name="T7" fmla="*/ 13 h 25"/>
                    <a:gd name="T8" fmla="*/ 0 w 77"/>
                    <a:gd name="T9" fmla="*/ 13 h 25"/>
                    <a:gd name="T10" fmla="*/ 12 w 77"/>
                    <a:gd name="T11" fmla="*/ 0 h 25"/>
                    <a:gd name="T12" fmla="*/ 64 w 77"/>
                    <a:gd name="T13" fmla="*/ 0 h 25"/>
                    <a:gd name="T14" fmla="*/ 77 w 7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5">
                      <a:moveTo>
                        <a:pt x="77" y="13"/>
                      </a:moveTo>
                      <a:cubicBezTo>
                        <a:pt x="77" y="20"/>
                        <a:pt x="71" y="25"/>
                        <a:pt x="64" y="25"/>
                      </a:cubicBezTo>
                      <a:cubicBezTo>
                        <a:pt x="12" y="25"/>
                        <a:pt x="12" y="25"/>
                        <a:pt x="12" y="25"/>
                      </a:cubicBezTo>
                      <a:cubicBezTo>
                        <a:pt x="5" y="25"/>
                        <a:pt x="0" y="20"/>
                        <a:pt x="0" y="13"/>
                      </a:cubicBezTo>
                      <a:cubicBezTo>
                        <a:pt x="0" y="13"/>
                        <a:pt x="0" y="13"/>
                        <a:pt x="0" y="13"/>
                      </a:cubicBezTo>
                      <a:cubicBezTo>
                        <a:pt x="0" y="6"/>
                        <a:pt x="5" y="0"/>
                        <a:pt x="12" y="0"/>
                      </a:cubicBezTo>
                      <a:cubicBezTo>
                        <a:pt x="64" y="0"/>
                        <a:pt x="64" y="0"/>
                        <a:pt x="64" y="0"/>
                      </a:cubicBezTo>
                      <a:cubicBezTo>
                        <a:pt x="71" y="0"/>
                        <a:pt x="77" y="6"/>
                        <a:pt x="77" y="13"/>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 name="Rectangle 14"/>
                <p:cNvSpPr>
                  <a:spLocks noChangeArrowheads="1"/>
                </p:cNvSpPr>
                <p:nvPr/>
              </p:nvSpPr>
              <p:spPr bwMode="auto">
                <a:xfrm>
                  <a:off x="2965" y="-1422"/>
                  <a:ext cx="105" cy="54"/>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71" name="Group 170"/>
              <p:cNvGrpSpPr/>
              <p:nvPr/>
            </p:nvGrpSpPr>
            <p:grpSpPr>
              <a:xfrm rot="5400000">
                <a:off x="4266802" y="-1927225"/>
                <a:ext cx="1066800" cy="1066800"/>
                <a:chOff x="4236244" y="-1957783"/>
                <a:chExt cx="1066800" cy="1066800"/>
              </a:xfrm>
              <a:grpFill/>
            </p:grpSpPr>
            <p:sp>
              <p:nvSpPr>
                <p:cNvPr id="174" name="Oval 173"/>
                <p:cNvSpPr/>
                <p:nvPr/>
              </p:nvSpPr>
              <p:spPr>
                <a:xfrm>
                  <a:off x="4236244" y="-1957783"/>
                  <a:ext cx="1066800" cy="1066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5" name="Isosceles Triangle 174"/>
                <p:cNvSpPr/>
                <p:nvPr/>
              </p:nvSpPr>
              <p:spPr>
                <a:xfrm>
                  <a:off x="4718082" y="-1951436"/>
                  <a:ext cx="103123" cy="533401"/>
                </a:xfrm>
                <a:prstGeom prst="triangl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172" name="Block Arc 171"/>
              <p:cNvSpPr/>
              <p:nvPr/>
            </p:nvSpPr>
            <p:spPr>
              <a:xfrm>
                <a:off x="4262569" y="-1931062"/>
                <a:ext cx="1073150" cy="1073148"/>
              </a:xfrm>
              <a:prstGeom prst="blockArc">
                <a:avLst>
                  <a:gd name="adj1" fmla="val 16240927"/>
                  <a:gd name="adj2" fmla="val 0"/>
                  <a:gd name="adj3" fmla="val 25000"/>
                </a:avLst>
              </a:prstGeom>
              <a:gradFill>
                <a:gsLst>
                  <a:gs pos="28000">
                    <a:schemeClr val="tx2">
                      <a:alpha val="0"/>
                    </a:schemeClr>
                  </a:gs>
                  <a:gs pos="100000">
                    <a:srgbClr val="91919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173" name="Oval 172"/>
              <p:cNvSpPr/>
              <p:nvPr/>
            </p:nvSpPr>
            <p:spPr>
              <a:xfrm>
                <a:off x="4709048" y="-1484981"/>
                <a:ext cx="182312" cy="182312"/>
              </a:xfrm>
              <a:prstGeom prst="ellips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189" name="Rectangle 188"/>
          <p:cNvSpPr/>
          <p:nvPr/>
        </p:nvSpPr>
        <p:spPr>
          <a:xfrm>
            <a:off x="751805" y="979539"/>
            <a:ext cx="1692204" cy="400110"/>
          </a:xfrm>
          <a:prstGeom prst="rect">
            <a:avLst/>
          </a:prstGeom>
        </p:spPr>
        <p:txBody>
          <a:bodyPr wrap="square">
            <a:spAutoFit/>
          </a:bodyPr>
          <a:lstStyle/>
          <a:p>
            <a:pPr defTabSz="914367">
              <a:spcAft>
                <a:spcPts val="588"/>
              </a:spcAft>
            </a:pPr>
            <a:r>
              <a:rPr lang="en-US" sz="2000" dirty="0">
                <a:solidFill>
                  <a:srgbClr val="000000"/>
                </a:solidFill>
              </a:rPr>
              <a:t>Data sources</a:t>
            </a:r>
          </a:p>
        </p:txBody>
      </p:sp>
      <p:cxnSp>
        <p:nvCxnSpPr>
          <p:cNvPr id="190" name="Straight Connector 189"/>
          <p:cNvCxnSpPr/>
          <p:nvPr/>
        </p:nvCxnSpPr>
        <p:spPr>
          <a:xfrm>
            <a:off x="999799" y="2084485"/>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99" name="Rectangle 145"/>
          <p:cNvSpPr/>
          <p:nvPr/>
        </p:nvSpPr>
        <p:spPr bwMode="auto">
          <a:xfrm>
            <a:off x="1014873" y="1592461"/>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a:solidFill>
                  <a:srgbClr val="000000"/>
                </a:solidFill>
                <a:cs typeface="Segoe UI Light" panose="020B0502040204020203" pitchFamily="34" charset="0"/>
              </a:rPr>
              <a:t>SaaS solutions</a:t>
            </a:r>
          </a:p>
          <a:p>
            <a:pPr defTabSz="914367">
              <a:spcAft>
                <a:spcPts val="600"/>
              </a:spcAft>
            </a:pPr>
            <a:r>
              <a:rPr lang="en-US" sz="900" i="1" dirty="0">
                <a:solidFill>
                  <a:srgbClr val="000000"/>
                </a:solidFill>
                <a:cs typeface="Segoe UI Light" panose="020B0502040204020203" pitchFamily="34" charset="0"/>
              </a:rPr>
              <a:t>e.g. Marketo, Salesforce, GitHub, Google analytics</a:t>
            </a:r>
          </a:p>
        </p:txBody>
      </p:sp>
      <p:sp>
        <p:nvSpPr>
          <p:cNvPr id="200" name="Oval 147"/>
          <p:cNvSpPr/>
          <p:nvPr/>
        </p:nvSpPr>
        <p:spPr bwMode="auto">
          <a:xfrm>
            <a:off x="644325" y="1657238"/>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01" name="Group 332"/>
          <p:cNvGrpSpPr/>
          <p:nvPr/>
        </p:nvGrpSpPr>
        <p:grpSpPr>
          <a:xfrm>
            <a:off x="696368" y="1733167"/>
            <a:ext cx="261675" cy="213902"/>
            <a:chOff x="2123129" y="1797431"/>
            <a:chExt cx="2472585" cy="2021180"/>
          </a:xfrm>
        </p:grpSpPr>
        <p:sp>
          <p:nvSpPr>
            <p:cNvPr id="202" name="Freeform 13"/>
            <p:cNvSpPr>
              <a:spLocks/>
            </p:cNvSpPr>
            <p:nvPr/>
          </p:nvSpPr>
          <p:spPr bwMode="auto">
            <a:xfrm rot="20700000">
              <a:off x="3155851" y="2377161"/>
              <a:ext cx="1439863" cy="1441450"/>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cxnSp>
        <p:nvCxnSpPr>
          <p:cNvPr id="206" name="Straight Connector 205"/>
          <p:cNvCxnSpPr/>
          <p:nvPr/>
        </p:nvCxnSpPr>
        <p:spPr>
          <a:xfrm>
            <a:off x="999799" y="2626596"/>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07" name="Rectangle 152"/>
          <p:cNvSpPr/>
          <p:nvPr/>
        </p:nvSpPr>
        <p:spPr bwMode="auto">
          <a:xfrm>
            <a:off x="1009226" y="2185923"/>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a:solidFill>
                  <a:srgbClr val="000000"/>
                </a:solidFill>
                <a:cs typeface="Segoe UI Light" panose="020B0502040204020203" pitchFamily="34" charset="0"/>
              </a:rPr>
              <a:t>On-premises data</a:t>
            </a:r>
          </a:p>
          <a:p>
            <a:pPr defTabSz="914367"/>
            <a:r>
              <a:rPr lang="en-US" sz="900" dirty="0">
                <a:solidFill>
                  <a:srgbClr val="000000"/>
                </a:solidFill>
                <a:cs typeface="Segoe UI Light" panose="020B0502040204020203" pitchFamily="34" charset="0"/>
              </a:rPr>
              <a:t>e.g. Analysis Services</a:t>
            </a:r>
          </a:p>
        </p:txBody>
      </p:sp>
      <p:sp>
        <p:nvSpPr>
          <p:cNvPr id="208" name="Oval 154"/>
          <p:cNvSpPr/>
          <p:nvPr/>
        </p:nvSpPr>
        <p:spPr bwMode="auto">
          <a:xfrm>
            <a:off x="644325" y="2185923"/>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9" name="Freeform 30"/>
          <p:cNvSpPr>
            <a:spLocks noEditPoints="1"/>
          </p:cNvSpPr>
          <p:nvPr/>
        </p:nvSpPr>
        <p:spPr bwMode="auto">
          <a:xfrm>
            <a:off x="726710" y="2280157"/>
            <a:ext cx="200989" cy="177291"/>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cxnSp>
        <p:nvCxnSpPr>
          <p:cNvPr id="210" name="Straight Connector 209"/>
          <p:cNvCxnSpPr/>
          <p:nvPr/>
        </p:nvCxnSpPr>
        <p:spPr>
          <a:xfrm>
            <a:off x="999799" y="3202383"/>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11" name="Rectangle 1074"/>
          <p:cNvSpPr/>
          <p:nvPr/>
        </p:nvSpPr>
        <p:spPr bwMode="auto">
          <a:xfrm>
            <a:off x="1009225" y="2728231"/>
            <a:ext cx="2149611"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a:solidFill>
                  <a:srgbClr val="000000"/>
                </a:solidFill>
                <a:cs typeface="Segoe UI Light" panose="020B0502040204020203" pitchFamily="34" charset="0"/>
              </a:rPr>
              <a:t>Organizational content packs</a:t>
            </a:r>
            <a:br>
              <a:rPr lang="en-US" sz="1200" dirty="0">
                <a:solidFill>
                  <a:srgbClr val="000000"/>
                </a:solidFill>
                <a:cs typeface="Segoe UI Light" panose="020B0502040204020203" pitchFamily="34" charset="0"/>
              </a:rPr>
            </a:br>
            <a:r>
              <a:rPr lang="en-US" sz="900" i="1" dirty="0">
                <a:solidFill>
                  <a:srgbClr val="000000"/>
                </a:solidFill>
                <a:cs typeface="Segoe UI Light" panose="020B0502040204020203" pitchFamily="34" charset="0"/>
              </a:rPr>
              <a:t>Corporate data sources or external data services</a:t>
            </a:r>
          </a:p>
        </p:txBody>
      </p:sp>
      <p:sp>
        <p:nvSpPr>
          <p:cNvPr id="212" name="Oval 1076"/>
          <p:cNvSpPr/>
          <p:nvPr/>
        </p:nvSpPr>
        <p:spPr bwMode="auto">
          <a:xfrm>
            <a:off x="644325" y="2728231"/>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13" name="Group 212"/>
          <p:cNvGrpSpPr/>
          <p:nvPr/>
        </p:nvGrpSpPr>
        <p:grpSpPr>
          <a:xfrm>
            <a:off x="719570" y="2816502"/>
            <a:ext cx="215270" cy="189218"/>
            <a:chOff x="681704" y="2920140"/>
            <a:chExt cx="321649" cy="282723"/>
          </a:xfrm>
          <a:solidFill>
            <a:schemeClr val="tx1"/>
          </a:solidFill>
        </p:grpSpPr>
        <p:sp>
          <p:nvSpPr>
            <p:cNvPr id="214" name="Freeform 34"/>
            <p:cNvSpPr>
              <a:spLocks/>
            </p:cNvSpPr>
            <p:nvPr/>
          </p:nvSpPr>
          <p:spPr bwMode="auto">
            <a:xfrm>
              <a:off x="681704" y="2920140"/>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 name="Freeform 35"/>
            <p:cNvSpPr>
              <a:spLocks noEditPoints="1"/>
            </p:cNvSpPr>
            <p:nvPr/>
          </p:nvSpPr>
          <p:spPr bwMode="auto">
            <a:xfrm>
              <a:off x="760426" y="2959065"/>
              <a:ext cx="242927" cy="243798"/>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cxnSp>
        <p:nvCxnSpPr>
          <p:cNvPr id="218" name="Straight Connector 217"/>
          <p:cNvCxnSpPr/>
          <p:nvPr/>
        </p:nvCxnSpPr>
        <p:spPr>
          <a:xfrm>
            <a:off x="999799" y="3697061"/>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19" name="Rectangle 1081"/>
          <p:cNvSpPr/>
          <p:nvPr/>
        </p:nvSpPr>
        <p:spPr bwMode="auto">
          <a:xfrm>
            <a:off x="999799" y="3261615"/>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a:solidFill>
                  <a:srgbClr val="000000"/>
                </a:solidFill>
                <a:cs typeface="Segoe UI Light" panose="020B0502040204020203" pitchFamily="34" charset="0"/>
              </a:rPr>
              <a:t>Azure services</a:t>
            </a:r>
          </a:p>
          <a:p>
            <a:pPr defTabSz="914367">
              <a:spcAft>
                <a:spcPts val="600"/>
              </a:spcAft>
            </a:pPr>
            <a:r>
              <a:rPr lang="en-US" sz="900" i="1" dirty="0">
                <a:solidFill>
                  <a:srgbClr val="000000"/>
                </a:solidFill>
                <a:cs typeface="Segoe UI Light" panose="020B0502040204020203" pitchFamily="34" charset="0"/>
              </a:rPr>
              <a:t>Azure SQL, Stream Analytics…</a:t>
            </a:r>
          </a:p>
        </p:txBody>
      </p:sp>
      <p:sp>
        <p:nvSpPr>
          <p:cNvPr id="220" name="Oval 1083"/>
          <p:cNvSpPr/>
          <p:nvPr/>
        </p:nvSpPr>
        <p:spPr bwMode="auto">
          <a:xfrm>
            <a:off x="644325" y="3242565"/>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21" name="Group 379"/>
          <p:cNvGrpSpPr/>
          <p:nvPr/>
        </p:nvGrpSpPr>
        <p:grpSpPr>
          <a:xfrm>
            <a:off x="710525" y="3363268"/>
            <a:ext cx="233359" cy="162454"/>
            <a:chOff x="3543365" y="7242811"/>
            <a:chExt cx="1238250" cy="862013"/>
          </a:xfrm>
          <a:solidFill>
            <a:schemeClr val="tx1"/>
          </a:solidFill>
        </p:grpSpPr>
        <p:sp>
          <p:nvSpPr>
            <p:cNvPr id="222" name="Freeform 127"/>
            <p:cNvSpPr>
              <a:spLocks/>
            </p:cNvSpPr>
            <p:nvPr/>
          </p:nvSpPr>
          <p:spPr bwMode="auto">
            <a:xfrm>
              <a:off x="3617978" y="7911149"/>
              <a:ext cx="231775" cy="193675"/>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 name="Freeform 128"/>
            <p:cNvSpPr>
              <a:spLocks/>
            </p:cNvSpPr>
            <p:nvPr/>
          </p:nvSpPr>
          <p:spPr bwMode="auto">
            <a:xfrm>
              <a:off x="3617978" y="7688899"/>
              <a:ext cx="231775" cy="192088"/>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 name="Rectangle 129"/>
            <p:cNvSpPr>
              <a:spLocks noChangeArrowheads="1"/>
            </p:cNvSpPr>
            <p:nvPr/>
          </p:nvSpPr>
          <p:spPr bwMode="auto">
            <a:xfrm>
              <a:off x="3617978" y="74666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 name="Rectangle 130"/>
            <p:cNvSpPr>
              <a:spLocks noChangeArrowheads="1"/>
            </p:cNvSpPr>
            <p:nvPr/>
          </p:nvSpPr>
          <p:spPr bwMode="auto">
            <a:xfrm>
              <a:off x="3617978" y="7242811"/>
              <a:ext cx="231775" cy="195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 name="Freeform 131"/>
            <p:cNvSpPr>
              <a:spLocks/>
            </p:cNvSpPr>
            <p:nvPr/>
          </p:nvSpPr>
          <p:spPr bwMode="auto">
            <a:xfrm>
              <a:off x="3895790" y="7911149"/>
              <a:ext cx="230188" cy="193675"/>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 name="Freeform 132"/>
            <p:cNvSpPr>
              <a:spLocks/>
            </p:cNvSpPr>
            <p:nvPr/>
          </p:nvSpPr>
          <p:spPr bwMode="auto">
            <a:xfrm>
              <a:off x="4125978" y="7688899"/>
              <a:ext cx="0" cy="6350"/>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 name="Freeform 133"/>
            <p:cNvSpPr>
              <a:spLocks/>
            </p:cNvSpPr>
            <p:nvPr/>
          </p:nvSpPr>
          <p:spPr bwMode="auto">
            <a:xfrm>
              <a:off x="3895790" y="7812724"/>
              <a:ext cx="219075" cy="69850"/>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 name="Freeform 134"/>
            <p:cNvSpPr>
              <a:spLocks/>
            </p:cNvSpPr>
            <p:nvPr/>
          </p:nvSpPr>
          <p:spPr bwMode="auto">
            <a:xfrm>
              <a:off x="3895790" y="7466649"/>
              <a:ext cx="230188" cy="193675"/>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 name="Freeform 135"/>
            <p:cNvSpPr>
              <a:spLocks/>
            </p:cNvSpPr>
            <p:nvPr/>
          </p:nvSpPr>
          <p:spPr bwMode="auto">
            <a:xfrm>
              <a:off x="4173603" y="7911149"/>
              <a:ext cx="230188" cy="193675"/>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 name="Freeform 136"/>
            <p:cNvSpPr>
              <a:spLocks/>
            </p:cNvSpPr>
            <p:nvPr/>
          </p:nvSpPr>
          <p:spPr bwMode="auto">
            <a:xfrm>
              <a:off x="4173603" y="7688899"/>
              <a:ext cx="168275" cy="63500"/>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 name="Freeform 137"/>
            <p:cNvSpPr>
              <a:spLocks/>
            </p:cNvSpPr>
            <p:nvPr/>
          </p:nvSpPr>
          <p:spPr bwMode="auto">
            <a:xfrm>
              <a:off x="4338703" y="7809549"/>
              <a:ext cx="65088" cy="73025"/>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 name="Rectangle 138"/>
            <p:cNvSpPr>
              <a:spLocks noChangeArrowheads="1"/>
            </p:cNvSpPr>
            <p:nvPr/>
          </p:nvSpPr>
          <p:spPr bwMode="auto">
            <a:xfrm>
              <a:off x="4449828" y="79111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 name="Freeform 139"/>
            <p:cNvSpPr>
              <a:spLocks/>
            </p:cNvSpPr>
            <p:nvPr/>
          </p:nvSpPr>
          <p:spPr bwMode="auto">
            <a:xfrm>
              <a:off x="4449828" y="7688899"/>
              <a:ext cx="231775" cy="193675"/>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 name="Freeform 140"/>
            <p:cNvSpPr>
              <a:spLocks/>
            </p:cNvSpPr>
            <p:nvPr/>
          </p:nvSpPr>
          <p:spPr bwMode="auto">
            <a:xfrm>
              <a:off x="4600640" y="7622224"/>
              <a:ext cx="80963" cy="38100"/>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 name="Freeform 141"/>
            <p:cNvSpPr>
              <a:spLocks/>
            </p:cNvSpPr>
            <p:nvPr/>
          </p:nvSpPr>
          <p:spPr bwMode="auto">
            <a:xfrm>
              <a:off x="4449828" y="7466649"/>
              <a:ext cx="119063" cy="139700"/>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 name="Freeform 142"/>
            <p:cNvSpPr>
              <a:spLocks noEditPoints="1"/>
            </p:cNvSpPr>
            <p:nvPr/>
          </p:nvSpPr>
          <p:spPr bwMode="auto">
            <a:xfrm>
              <a:off x="3543365" y="7438074"/>
              <a:ext cx="1238250" cy="590550"/>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38" name="Rectangle 160"/>
          <p:cNvSpPr/>
          <p:nvPr/>
        </p:nvSpPr>
        <p:spPr bwMode="auto">
          <a:xfrm>
            <a:off x="999799" y="3741950"/>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endParaRPr lang="en-IN" sz="1200" dirty="0">
              <a:solidFill>
                <a:srgbClr val="000000"/>
              </a:solidFill>
              <a:cs typeface="Segoe UI Light" panose="020B0502040204020203" pitchFamily="34" charset="0"/>
            </a:endParaRPr>
          </a:p>
          <a:p>
            <a:pPr defTabSz="914367"/>
            <a:r>
              <a:rPr lang="en-IN" sz="1200" dirty="0">
                <a:solidFill>
                  <a:srgbClr val="000000"/>
                </a:solidFill>
                <a:cs typeface="Segoe UI Light" panose="020B0502040204020203" pitchFamily="34" charset="0"/>
              </a:rPr>
              <a:t>Excel files</a:t>
            </a:r>
          </a:p>
          <a:p>
            <a:pPr defTabSz="914367"/>
            <a:r>
              <a:rPr lang="en-IN" sz="900" i="1" dirty="0">
                <a:solidFill>
                  <a:srgbClr val="000000"/>
                </a:solidFill>
                <a:cs typeface="Segoe UI Light" panose="020B0502040204020203" pitchFamily="34" charset="0"/>
              </a:rPr>
              <a:t>Workbook data / data models</a:t>
            </a:r>
          </a:p>
          <a:p>
            <a:pPr defTabSz="914367"/>
            <a:endParaRPr lang="en-IN" sz="1200" dirty="0">
              <a:solidFill>
                <a:srgbClr val="000000"/>
              </a:solidFill>
              <a:cs typeface="Segoe UI Light" panose="020B0502040204020203" pitchFamily="34" charset="0"/>
            </a:endParaRPr>
          </a:p>
        </p:txBody>
      </p:sp>
      <p:sp>
        <p:nvSpPr>
          <p:cNvPr id="239" name="Oval 162"/>
          <p:cNvSpPr/>
          <p:nvPr/>
        </p:nvSpPr>
        <p:spPr bwMode="auto">
          <a:xfrm>
            <a:off x="644325" y="3741950"/>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40" name="Straight Connector 239"/>
          <p:cNvCxnSpPr/>
          <p:nvPr/>
        </p:nvCxnSpPr>
        <p:spPr>
          <a:xfrm>
            <a:off x="999799" y="4156925"/>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41" name="Oval 162"/>
          <p:cNvSpPr/>
          <p:nvPr/>
        </p:nvSpPr>
        <p:spPr bwMode="auto">
          <a:xfrm>
            <a:off x="644325" y="4250501"/>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160"/>
          <p:cNvSpPr/>
          <p:nvPr/>
        </p:nvSpPr>
        <p:spPr bwMode="auto">
          <a:xfrm>
            <a:off x="999799" y="4250501"/>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IN" sz="1200" dirty="0">
                <a:solidFill>
                  <a:srgbClr val="000000"/>
                </a:solidFill>
                <a:cs typeface="Segoe UI Light" panose="020B0502040204020203" pitchFamily="34" charset="0"/>
              </a:rPr>
              <a:t>Power BI Desktop files</a:t>
            </a:r>
          </a:p>
          <a:p>
            <a:pPr defTabSz="914367"/>
            <a:r>
              <a:rPr lang="en-IN" sz="900" i="1" dirty="0">
                <a:solidFill>
                  <a:srgbClr val="000000"/>
                </a:solidFill>
                <a:cs typeface="Segoe UI Light" panose="020B0502040204020203" pitchFamily="34" charset="0"/>
              </a:rPr>
              <a:t>Data from files, databases, Azure, and other sources</a:t>
            </a:r>
          </a:p>
        </p:txBody>
      </p:sp>
      <p:sp>
        <p:nvSpPr>
          <p:cNvPr id="243" name="Isosceles Triangle 153"/>
          <p:cNvSpPr/>
          <p:nvPr/>
        </p:nvSpPr>
        <p:spPr bwMode="auto">
          <a:xfrm rot="5400000">
            <a:off x="1882570" y="2967251"/>
            <a:ext cx="2964025" cy="33399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endParaRPr lang="en-US" sz="900" i="1" dirty="0">
              <a:solidFill>
                <a:srgbClr val="FFFFFF"/>
              </a:solidFill>
              <a:cs typeface="Segoe UI Light" panose="020B0502040204020203" pitchFamily="34" charset="0"/>
            </a:endParaRPr>
          </a:p>
        </p:txBody>
      </p:sp>
      <p:pic>
        <p:nvPicPr>
          <p:cNvPr id="244" name="Picture 243"/>
          <p:cNvPicPr>
            <a:picLocks noChangeAspect="1"/>
          </p:cNvPicPr>
          <p:nvPr/>
        </p:nvPicPr>
        <p:blipFill>
          <a:blip r:embed="rId5" cstate="print">
            <a:biLevel thresh="75000"/>
            <a:extLst>
              <a:ext uri="{BEBA8EAE-BF5A-486C-A8C5-ECC9F3942E4B}">
                <a14:imgProps xmlns:a14="http://schemas.microsoft.com/office/drawing/2010/main">
                  <a14:imgLayer r:embed="rId6">
                    <a14:imgEffect>
                      <a14:artisticPaintBrush/>
                    </a14:imgEffect>
                  </a14:imgLayer>
                </a14:imgProps>
              </a:ext>
              <a:ext uri="{28A0092B-C50C-407E-A947-70E740481C1C}">
                <a14:useLocalDpi xmlns:a14="http://schemas.microsoft.com/office/drawing/2010/main" val="0"/>
              </a:ext>
            </a:extLst>
          </a:blip>
          <a:stretch>
            <a:fillRect/>
          </a:stretch>
        </p:blipFill>
        <p:spPr>
          <a:xfrm>
            <a:off x="710525" y="3811200"/>
            <a:ext cx="240145" cy="240145"/>
          </a:xfrm>
          <a:prstGeom prst="rect">
            <a:avLst/>
          </a:prstGeom>
          <a:solidFill>
            <a:srgbClr val="EDC30D"/>
          </a:solidFill>
        </p:spPr>
      </p:pic>
      <p:pic>
        <p:nvPicPr>
          <p:cNvPr id="245" name="Picture 244"/>
          <p:cNvPicPr>
            <a:picLocks noChangeAspect="1"/>
          </p:cNvPicPr>
          <p:nvPr/>
        </p:nvPicPr>
        <p:blipFill rotWithShape="1">
          <a:blip r:embed="rId7"/>
          <a:srcRect l="6503" t="21287" r="74698" b="20220"/>
          <a:stretch/>
        </p:blipFill>
        <p:spPr>
          <a:xfrm>
            <a:off x="724230" y="4316151"/>
            <a:ext cx="228600" cy="231962"/>
          </a:xfrm>
          <a:prstGeom prst="rect">
            <a:avLst/>
          </a:prstGeom>
        </p:spPr>
      </p:pic>
      <p:pic>
        <p:nvPicPr>
          <p:cNvPr id="246" name="Picture 245"/>
          <p:cNvPicPr>
            <a:picLocks noChangeAspect="1"/>
          </p:cNvPicPr>
          <p:nvPr/>
        </p:nvPicPr>
        <p:blipFill rotWithShape="1">
          <a:blip r:embed="rId7">
            <a:biLevel thresh="25000"/>
          </a:blip>
          <a:srcRect l="6503" t="21287" r="74698" b="20220"/>
          <a:stretch/>
        </p:blipFill>
        <p:spPr>
          <a:xfrm>
            <a:off x="598359" y="5854066"/>
            <a:ext cx="548640" cy="556709"/>
          </a:xfrm>
          <a:prstGeom prst="rect">
            <a:avLst/>
          </a:prstGeom>
        </p:spPr>
      </p:pic>
      <p:grpSp>
        <p:nvGrpSpPr>
          <p:cNvPr id="133" name="Group 132"/>
          <p:cNvGrpSpPr/>
          <p:nvPr/>
        </p:nvGrpSpPr>
        <p:grpSpPr>
          <a:xfrm>
            <a:off x="10217405" y="126609"/>
            <a:ext cx="1875360" cy="572464"/>
            <a:chOff x="10316641" y="149435"/>
            <a:chExt cx="1875360" cy="572464"/>
          </a:xfrm>
        </p:grpSpPr>
        <p:pic>
          <p:nvPicPr>
            <p:cNvPr id="134" name="Picture 133"/>
            <p:cNvPicPr>
              <a:picLocks noChangeAspect="1"/>
            </p:cNvPicPr>
            <p:nvPr/>
          </p:nvPicPr>
          <p:blipFill>
            <a:blip r:embed="rId8">
              <a:duotone>
                <a:schemeClr val="bg2">
                  <a:shade val="45000"/>
                  <a:satMod val="135000"/>
                </a:schemeClr>
                <a:prstClr val="white"/>
              </a:duotone>
              <a:lum bright="-32000"/>
            </a:blip>
            <a:stretch>
              <a:fillRect/>
            </a:stretch>
          </p:blipFill>
          <p:spPr>
            <a:xfrm>
              <a:off x="10316641" y="213005"/>
              <a:ext cx="484908" cy="445325"/>
            </a:xfrm>
            <a:prstGeom prst="rect">
              <a:avLst/>
            </a:prstGeom>
          </p:spPr>
        </p:pic>
        <p:sp>
          <p:nvSpPr>
            <p:cNvPr id="141" name="TextBox 140"/>
            <p:cNvSpPr txBox="1"/>
            <p:nvPr/>
          </p:nvSpPr>
          <p:spPr>
            <a:xfrm>
              <a:off x="10716157" y="149435"/>
              <a:ext cx="1475844"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rgbClr val="000000"/>
                      </a:gs>
                      <a:gs pos="30000">
                        <a:srgbClr val="000000"/>
                      </a:gs>
                    </a:gsLst>
                    <a:lin ang="5400000" scaled="0"/>
                  </a:gradFill>
                  <a:latin typeface="Segoe UI Light"/>
                </a:rPr>
                <a:t>Power BI</a:t>
              </a:r>
            </a:p>
          </p:txBody>
        </p:sp>
      </p:grpSp>
      <p:sp>
        <p:nvSpPr>
          <p:cNvPr id="143" name="Rectangle 142"/>
          <p:cNvSpPr/>
          <p:nvPr/>
        </p:nvSpPr>
        <p:spPr>
          <a:xfrm>
            <a:off x="4215208" y="960836"/>
            <a:ext cx="3869886" cy="400110"/>
          </a:xfrm>
          <a:prstGeom prst="rect">
            <a:avLst/>
          </a:prstGeom>
        </p:spPr>
        <p:txBody>
          <a:bodyPr wrap="square">
            <a:spAutoFit/>
          </a:bodyPr>
          <a:lstStyle/>
          <a:p>
            <a:pPr defTabSz="914367">
              <a:spcAft>
                <a:spcPts val="588"/>
              </a:spcAft>
            </a:pPr>
            <a:r>
              <a:rPr lang="en-US" sz="2000" dirty="0">
                <a:solidFill>
                  <a:srgbClr val="505050"/>
                </a:solidFill>
              </a:rPr>
              <a:t>Power BI service</a:t>
            </a:r>
          </a:p>
        </p:txBody>
      </p:sp>
      <p:grpSp>
        <p:nvGrpSpPr>
          <p:cNvPr id="262" name="Group 261"/>
          <p:cNvGrpSpPr/>
          <p:nvPr/>
        </p:nvGrpSpPr>
        <p:grpSpPr>
          <a:xfrm>
            <a:off x="4239113" y="4661565"/>
            <a:ext cx="1333108" cy="274320"/>
            <a:chOff x="4306193" y="5441922"/>
            <a:chExt cx="1333108" cy="274320"/>
          </a:xfrm>
        </p:grpSpPr>
        <p:sp>
          <p:nvSpPr>
            <p:cNvPr id="285" name="TextBox 293"/>
            <p:cNvSpPr txBox="1"/>
            <p:nvPr/>
          </p:nvSpPr>
          <p:spPr>
            <a:xfrm>
              <a:off x="4675832" y="5472564"/>
              <a:ext cx="963469"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Data refresh</a:t>
              </a:r>
            </a:p>
          </p:txBody>
        </p:sp>
        <p:sp>
          <p:nvSpPr>
            <p:cNvPr id="286" name="Freeform 122"/>
            <p:cNvSpPr>
              <a:spLocks/>
            </p:cNvSpPr>
            <p:nvPr/>
          </p:nvSpPr>
          <p:spPr bwMode="black">
            <a:xfrm>
              <a:off x="4306193" y="5441922"/>
              <a:ext cx="274320" cy="27432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rgbClr val="EDC30D"/>
            </a:solidFill>
            <a:ln>
              <a:noFill/>
            </a:ln>
            <a:extLst/>
          </p:spPr>
          <p:txBody>
            <a:bodyPr vert="horz" wrap="square" lIns="91440" tIns="45720" rIns="91440" bIns="45720" numCol="1" anchor="t" anchorCtr="0" compatLnSpc="1">
              <a:prstTxWarp prst="textNoShape">
                <a:avLst/>
              </a:prstTxWarp>
            </a:bodyPr>
            <a:lstStyle/>
            <a:p>
              <a:endParaRPr lang="en-US" sz="1600">
                <a:solidFill>
                  <a:srgbClr val="000000"/>
                </a:solidFill>
              </a:endParaRPr>
            </a:p>
          </p:txBody>
        </p:sp>
      </p:grpSp>
      <p:grpSp>
        <p:nvGrpSpPr>
          <p:cNvPr id="287" name="Group 286"/>
          <p:cNvGrpSpPr/>
          <p:nvPr/>
        </p:nvGrpSpPr>
        <p:grpSpPr>
          <a:xfrm>
            <a:off x="4239113" y="3007659"/>
            <a:ext cx="1442048" cy="268606"/>
            <a:chOff x="4306193" y="3788016"/>
            <a:chExt cx="1442048" cy="268606"/>
          </a:xfrm>
        </p:grpSpPr>
        <p:sp>
          <p:nvSpPr>
            <p:cNvPr id="288" name="TextBox 293"/>
            <p:cNvSpPr txBox="1"/>
            <p:nvPr/>
          </p:nvSpPr>
          <p:spPr>
            <a:xfrm>
              <a:off x="4675832" y="3818658"/>
              <a:ext cx="1072409"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Visualizations</a:t>
              </a:r>
              <a:endParaRPr lang="en-US" sz="1200" dirty="0">
                <a:solidFill>
                  <a:srgbClr val="000000"/>
                </a:solidFill>
                <a:ea typeface="Segoe UI" pitchFamily="34" charset="0"/>
                <a:cs typeface="Segoe UI" pitchFamily="34" charset="0"/>
              </a:endParaRPr>
            </a:p>
          </p:txBody>
        </p:sp>
        <p:sp>
          <p:nvSpPr>
            <p:cNvPr id="289" name="Freeform 288"/>
            <p:cNvSpPr>
              <a:spLocks noChangeAspect="1"/>
            </p:cNvSpPr>
            <p:nvPr/>
          </p:nvSpPr>
          <p:spPr bwMode="black">
            <a:xfrm>
              <a:off x="4306193" y="3788016"/>
              <a:ext cx="274320" cy="268606"/>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91" name="Group 290"/>
          <p:cNvGrpSpPr/>
          <p:nvPr/>
        </p:nvGrpSpPr>
        <p:grpSpPr>
          <a:xfrm>
            <a:off x="4238517" y="2456357"/>
            <a:ext cx="1646867" cy="274320"/>
            <a:chOff x="4305597" y="3236714"/>
            <a:chExt cx="1646867" cy="274320"/>
          </a:xfrm>
        </p:grpSpPr>
        <p:sp>
          <p:nvSpPr>
            <p:cNvPr id="292" name="TextBox 293"/>
            <p:cNvSpPr txBox="1"/>
            <p:nvPr/>
          </p:nvSpPr>
          <p:spPr>
            <a:xfrm>
              <a:off x="4675832" y="3268771"/>
              <a:ext cx="1276632"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Live dashboards</a:t>
              </a:r>
            </a:p>
          </p:txBody>
        </p:sp>
        <p:sp>
          <p:nvSpPr>
            <p:cNvPr id="293" name="Freeform 5"/>
            <p:cNvSpPr>
              <a:spLocks noChangeAspect="1" noEditPoints="1"/>
            </p:cNvSpPr>
            <p:nvPr/>
          </p:nvSpPr>
          <p:spPr bwMode="black">
            <a:xfrm>
              <a:off x="4305597" y="3236714"/>
              <a:ext cx="275513" cy="274320"/>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rgbClr val="EDC30D"/>
            </a:solidFill>
            <a:ln>
              <a:noFill/>
            </a:ln>
          </p:spPr>
          <p:txBody>
            <a:bodyPr vert="horz" wrap="square" lIns="68574" tIns="34287" rIns="68574" bIns="34287" numCol="1" anchor="t" anchorCtr="0" compatLnSpc="1">
              <a:prstTxWarp prst="textNoShape">
                <a:avLst/>
              </a:prstTxWarp>
            </a:bodyPr>
            <a:lstStyle/>
            <a:p>
              <a:endParaRPr lang="en-US" sz="1350" dirty="0">
                <a:solidFill>
                  <a:srgbClr val="000000"/>
                </a:solidFill>
              </a:endParaRPr>
            </a:p>
          </p:txBody>
        </p:sp>
      </p:grpSp>
      <p:grpSp>
        <p:nvGrpSpPr>
          <p:cNvPr id="294" name="Group 293"/>
          <p:cNvGrpSpPr/>
          <p:nvPr/>
        </p:nvGrpSpPr>
        <p:grpSpPr>
          <a:xfrm>
            <a:off x="4239113" y="1854025"/>
            <a:ext cx="1811829" cy="290409"/>
            <a:chOff x="4306193" y="2634382"/>
            <a:chExt cx="1811829" cy="290409"/>
          </a:xfrm>
        </p:grpSpPr>
        <p:sp>
          <p:nvSpPr>
            <p:cNvPr id="295" name="Freeform 294"/>
            <p:cNvSpPr>
              <a:spLocks noChangeAspect="1"/>
            </p:cNvSpPr>
            <p:nvPr/>
          </p:nvSpPr>
          <p:spPr bwMode="black">
            <a:xfrm>
              <a:off x="4306193" y="2634382"/>
              <a:ext cx="274320" cy="290409"/>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1177" tIns="56942" rIns="71177" bIns="5694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362895" fontAlgn="base">
                <a:lnSpc>
                  <a:spcPct val="90000"/>
                </a:lnSpc>
                <a:spcBef>
                  <a:spcPct val="0"/>
                </a:spcBef>
                <a:spcAft>
                  <a:spcPct val="0"/>
                </a:spcAft>
              </a:pPr>
              <a:endParaRPr lang="en-US" sz="934" dirty="0">
                <a:gradFill>
                  <a:gsLst>
                    <a:gs pos="0">
                      <a:srgbClr val="FFFFFF"/>
                    </a:gs>
                    <a:gs pos="100000">
                      <a:srgbClr val="FFFFFF"/>
                    </a:gs>
                  </a:gsLst>
                  <a:lin ang="5400000" scaled="0"/>
                </a:gradFill>
                <a:ea typeface="Segoe UI" pitchFamily="34" charset="0"/>
                <a:cs typeface="Segoe UI" pitchFamily="34" charset="0"/>
              </a:endParaRPr>
            </a:p>
          </p:txBody>
        </p:sp>
        <p:sp>
          <p:nvSpPr>
            <p:cNvPr id="296" name="TextBox 293"/>
            <p:cNvSpPr txBox="1"/>
            <p:nvPr/>
          </p:nvSpPr>
          <p:spPr>
            <a:xfrm>
              <a:off x="4675832" y="2664610"/>
              <a:ext cx="1442190"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Workspaces &amp; Apps</a:t>
              </a:r>
            </a:p>
          </p:txBody>
        </p:sp>
      </p:grpSp>
      <p:sp>
        <p:nvSpPr>
          <p:cNvPr id="297" name="Left Bracket 296"/>
          <p:cNvSpPr/>
          <p:nvPr/>
        </p:nvSpPr>
        <p:spPr>
          <a:xfrm>
            <a:off x="4066679" y="2031042"/>
            <a:ext cx="170037" cy="2994038"/>
          </a:xfrm>
          <a:prstGeom prst="leftBracket">
            <a:avLst/>
          </a:prstGeom>
          <a:noFill/>
          <a:ln w="28575">
            <a:solidFill>
              <a:srgbClr val="EDC30D"/>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grpSp>
        <p:nvGrpSpPr>
          <p:cNvPr id="298" name="Group 297"/>
          <p:cNvGrpSpPr/>
          <p:nvPr/>
        </p:nvGrpSpPr>
        <p:grpSpPr>
          <a:xfrm>
            <a:off x="8944721" y="1878362"/>
            <a:ext cx="2258229" cy="274320"/>
            <a:chOff x="9011801" y="2831439"/>
            <a:chExt cx="2258229" cy="274320"/>
          </a:xfrm>
        </p:grpSpPr>
        <p:sp>
          <p:nvSpPr>
            <p:cNvPr id="299" name="TextBox 293"/>
            <p:cNvSpPr txBox="1"/>
            <p:nvPr/>
          </p:nvSpPr>
          <p:spPr>
            <a:xfrm>
              <a:off x="9381693" y="2847432"/>
              <a:ext cx="1888337"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Sharing &amp; collaboration</a:t>
              </a:r>
            </a:p>
          </p:txBody>
        </p:sp>
        <p:sp>
          <p:nvSpPr>
            <p:cNvPr id="300" name="Freeform 299"/>
            <p:cNvSpPr>
              <a:spLocks noChangeAspect="1"/>
            </p:cNvSpPr>
            <p:nvPr/>
          </p:nvSpPr>
          <p:spPr bwMode="black">
            <a:xfrm>
              <a:off x="9011801" y="2831439"/>
              <a:ext cx="312642" cy="274320"/>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rgbClr val="EDC30D"/>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01" name="Group 300"/>
          <p:cNvGrpSpPr/>
          <p:nvPr/>
        </p:nvGrpSpPr>
        <p:grpSpPr>
          <a:xfrm>
            <a:off x="6328887" y="1881942"/>
            <a:ext cx="2224537" cy="232779"/>
            <a:chOff x="6395967" y="2662299"/>
            <a:chExt cx="2224537" cy="232779"/>
          </a:xfrm>
        </p:grpSpPr>
        <p:sp>
          <p:nvSpPr>
            <p:cNvPr id="302" name="TextBox 293"/>
            <p:cNvSpPr txBox="1"/>
            <p:nvPr/>
          </p:nvSpPr>
          <p:spPr>
            <a:xfrm>
              <a:off x="6744221" y="2679634"/>
              <a:ext cx="1876283"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Natural language query</a:t>
              </a:r>
            </a:p>
          </p:txBody>
        </p:sp>
        <p:sp>
          <p:nvSpPr>
            <p:cNvPr id="303" name="Oval Callout 302"/>
            <p:cNvSpPr/>
            <p:nvPr/>
          </p:nvSpPr>
          <p:spPr bwMode="auto">
            <a:xfrm>
              <a:off x="6395967" y="2662299"/>
              <a:ext cx="274320" cy="228600"/>
            </a:xfrm>
            <a:prstGeom prst="wedgeEllipseCallout">
              <a:avLst>
                <a:gd name="adj1" fmla="val -59325"/>
                <a:gd name="adj2" fmla="val 71225"/>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b="1" dirty="0">
                <a:solidFill>
                  <a:srgbClr val="000000"/>
                </a:solidFill>
                <a:ea typeface="Segoe UI" pitchFamily="34" charset="0"/>
                <a:cs typeface="Segoe UI" pitchFamily="34" charset="0"/>
              </a:endParaRPr>
            </a:p>
          </p:txBody>
        </p:sp>
      </p:grpSp>
      <p:grpSp>
        <p:nvGrpSpPr>
          <p:cNvPr id="304" name="Group 303"/>
          <p:cNvGrpSpPr/>
          <p:nvPr/>
        </p:nvGrpSpPr>
        <p:grpSpPr>
          <a:xfrm>
            <a:off x="4239113" y="3584317"/>
            <a:ext cx="983781" cy="311845"/>
            <a:chOff x="4306193" y="4364674"/>
            <a:chExt cx="983781" cy="311845"/>
          </a:xfrm>
        </p:grpSpPr>
        <p:sp>
          <p:nvSpPr>
            <p:cNvPr id="305" name="TextBox 293"/>
            <p:cNvSpPr txBox="1"/>
            <p:nvPr/>
          </p:nvSpPr>
          <p:spPr>
            <a:xfrm>
              <a:off x="4675832" y="4391568"/>
              <a:ext cx="614142"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Reports</a:t>
              </a:r>
              <a:endParaRPr lang="en-US" sz="1200" dirty="0">
                <a:solidFill>
                  <a:srgbClr val="000000"/>
                </a:solidFill>
                <a:ea typeface="Segoe UI" pitchFamily="34" charset="0"/>
                <a:cs typeface="Segoe UI" pitchFamily="34" charset="0"/>
              </a:endParaRPr>
            </a:p>
          </p:txBody>
        </p:sp>
        <p:sp>
          <p:nvSpPr>
            <p:cNvPr id="306" name="Flowchart: Document 305"/>
            <p:cNvSpPr/>
            <p:nvPr/>
          </p:nvSpPr>
          <p:spPr bwMode="auto">
            <a:xfrm>
              <a:off x="4306193" y="4364674"/>
              <a:ext cx="274320" cy="311845"/>
            </a:xfrm>
            <a:prstGeom prst="flowChartDocument">
              <a:avLst/>
            </a:prstGeom>
            <a:noFill/>
            <a:ln w="28575">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07" name="Group 306"/>
          <p:cNvGrpSpPr/>
          <p:nvPr/>
        </p:nvGrpSpPr>
        <p:grpSpPr>
          <a:xfrm>
            <a:off x="3912350" y="3991161"/>
            <a:ext cx="1376075" cy="572464"/>
            <a:chOff x="3979430" y="4771518"/>
            <a:chExt cx="1376075" cy="572464"/>
          </a:xfrm>
        </p:grpSpPr>
        <p:sp>
          <p:nvSpPr>
            <p:cNvPr id="308" name="TextBox 293"/>
            <p:cNvSpPr txBox="1"/>
            <p:nvPr/>
          </p:nvSpPr>
          <p:spPr>
            <a:xfrm>
              <a:off x="4675832" y="4921262"/>
              <a:ext cx="679673"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Datasets</a:t>
              </a:r>
            </a:p>
          </p:txBody>
        </p:sp>
        <p:sp>
          <p:nvSpPr>
            <p:cNvPr id="309" name="TextBox 308"/>
            <p:cNvSpPr txBox="1"/>
            <p:nvPr/>
          </p:nvSpPr>
          <p:spPr>
            <a:xfrm>
              <a:off x="3979430" y="4771518"/>
              <a:ext cx="927847" cy="572464"/>
            </a:xfrm>
            <a:prstGeom prst="rect">
              <a:avLst/>
            </a:prstGeom>
            <a:noFill/>
          </p:spPr>
          <p:txBody>
            <a:bodyPr wrap="square" lIns="182880" tIns="146304" rIns="182880" bIns="146304" rtlCol="0">
              <a:spAutoFit/>
            </a:bodyPr>
            <a:lstStyle/>
            <a:p>
              <a:pPr algn="ctr"/>
              <a:r>
                <a:rPr lang="en-US" sz="900" b="1" dirty="0">
                  <a:solidFill>
                    <a:srgbClr val="F2C812"/>
                  </a:solidFill>
                </a:rPr>
                <a:t>01001</a:t>
              </a:r>
            </a:p>
            <a:p>
              <a:pPr algn="ctr"/>
              <a:r>
                <a:rPr lang="en-US" sz="900" b="1" dirty="0">
                  <a:solidFill>
                    <a:srgbClr val="F2C812"/>
                  </a:solidFill>
                </a:rPr>
                <a:t>10101</a:t>
              </a:r>
            </a:p>
          </p:txBody>
        </p:sp>
      </p:grpSp>
      <p:grpSp>
        <p:nvGrpSpPr>
          <p:cNvPr id="146" name="Group 145"/>
          <p:cNvGrpSpPr/>
          <p:nvPr/>
        </p:nvGrpSpPr>
        <p:grpSpPr>
          <a:xfrm>
            <a:off x="6178575" y="2412638"/>
            <a:ext cx="5059237" cy="2459479"/>
            <a:chOff x="7018864" y="2257415"/>
            <a:chExt cx="5059237" cy="2459479"/>
          </a:xfrm>
        </p:grpSpPr>
        <p:grpSp>
          <p:nvGrpSpPr>
            <p:cNvPr id="148" name="Group 147"/>
            <p:cNvGrpSpPr/>
            <p:nvPr/>
          </p:nvGrpSpPr>
          <p:grpSpPr>
            <a:xfrm>
              <a:off x="7018864" y="2257415"/>
              <a:ext cx="5059237" cy="2459479"/>
              <a:chOff x="7018864" y="2257415"/>
              <a:chExt cx="5059237" cy="2459479"/>
            </a:xfrm>
          </p:grpSpPr>
          <p:grpSp>
            <p:nvGrpSpPr>
              <p:cNvPr id="169" name="Group 168"/>
              <p:cNvGrpSpPr>
                <a:grpSpLocks noChangeAspect="1"/>
              </p:cNvGrpSpPr>
              <p:nvPr/>
            </p:nvGrpSpPr>
            <p:grpSpPr>
              <a:xfrm>
                <a:off x="10432181" y="2257415"/>
                <a:ext cx="548640" cy="1042085"/>
                <a:chOff x="10286449" y="1529656"/>
                <a:chExt cx="917410" cy="1742525"/>
              </a:xfrm>
            </p:grpSpPr>
            <p:sp>
              <p:nvSpPr>
                <p:cNvPr id="217" name="Rounded Rectangle 216"/>
                <p:cNvSpPr/>
                <p:nvPr/>
              </p:nvSpPr>
              <p:spPr bwMode="auto">
                <a:xfrm>
                  <a:off x="10493458" y="1529656"/>
                  <a:ext cx="489183" cy="173986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47" name="Picture 246"/>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10372236" y="1690687"/>
                  <a:ext cx="745838" cy="1344992"/>
                </a:xfrm>
                <a:prstGeom prst="rect">
                  <a:avLst/>
                </a:prstGeom>
                <a:noFill/>
                <a:ln>
                  <a:noFill/>
                </a:ln>
              </p:spPr>
            </p:pic>
            <p:pic>
              <p:nvPicPr>
                <p:cNvPr id="258" name="Picture 257"/>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10372230" y="1818052"/>
                  <a:ext cx="745838" cy="1112933"/>
                </a:xfrm>
                <a:prstGeom prst="rect">
                  <a:avLst/>
                </a:prstGeom>
              </p:spPr>
            </p:pic>
            <p:sp>
              <p:nvSpPr>
                <p:cNvPr id="259" name="Rounded Rectangle 223"/>
                <p:cNvSpPr/>
                <p:nvPr/>
              </p:nvSpPr>
              <p:spPr bwMode="auto">
                <a:xfrm>
                  <a:off x="10286449" y="1529656"/>
                  <a:ext cx="917410" cy="1742525"/>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800" spc="-49" dirty="0" err="1">
                    <a:solidFill>
                      <a:srgbClr val="68217A"/>
                    </a:solidFill>
                    <a:ea typeface="Segoe UI" pitchFamily="34" charset="0"/>
                    <a:cs typeface="Segoe UI" pitchFamily="34" charset="0"/>
                  </a:endParaRPr>
                </a:p>
              </p:txBody>
            </p:sp>
          </p:grpSp>
          <p:sp>
            <p:nvSpPr>
              <p:cNvPr id="187" name="Freeform 1383"/>
              <p:cNvSpPr>
                <a:spLocks noChangeAspect="1" noEditPoints="1"/>
              </p:cNvSpPr>
              <p:nvPr/>
            </p:nvSpPr>
            <p:spPr bwMode="auto">
              <a:xfrm>
                <a:off x="7018864" y="2534980"/>
                <a:ext cx="3840480" cy="2181914"/>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chemeClr val="accent3">
                  <a:lumMod val="50000"/>
                </a:schemeClr>
              </a:solidFill>
              <a:ln w="9525">
                <a:solidFill>
                  <a:schemeClr val="bg1"/>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600" dirty="0">
                  <a:solidFill>
                    <a:srgbClr val="000000"/>
                  </a:solidFill>
                </a:endParaRPr>
              </a:p>
            </p:txBody>
          </p:sp>
          <p:grpSp>
            <p:nvGrpSpPr>
              <p:cNvPr id="193" name="Group 192"/>
              <p:cNvGrpSpPr>
                <a:grpSpLocks noChangeAspect="1"/>
              </p:cNvGrpSpPr>
              <p:nvPr/>
            </p:nvGrpSpPr>
            <p:grpSpPr>
              <a:xfrm>
                <a:off x="10432181" y="3352369"/>
                <a:ext cx="1645920" cy="1132186"/>
                <a:chOff x="1117586" y="1978512"/>
                <a:chExt cx="2372574" cy="1629558"/>
              </a:xfrm>
            </p:grpSpPr>
            <p:pic>
              <p:nvPicPr>
                <p:cNvPr id="194" name="Picture 193"/>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1309718" y="2130700"/>
                  <a:ext cx="1845671" cy="1326874"/>
                </a:xfrm>
                <a:prstGeom prst="rect">
                  <a:avLst/>
                </a:prstGeom>
                <a:noFill/>
                <a:ln>
                  <a:noFill/>
                </a:ln>
              </p:spPr>
            </p:pic>
            <p:grpSp>
              <p:nvGrpSpPr>
                <p:cNvPr id="195" name="Group 194"/>
                <p:cNvGrpSpPr/>
                <p:nvPr/>
              </p:nvGrpSpPr>
              <p:grpSpPr>
                <a:xfrm>
                  <a:off x="1307936" y="2212479"/>
                  <a:ext cx="1844519" cy="1136088"/>
                  <a:chOff x="1276066" y="3677905"/>
                  <a:chExt cx="2524835" cy="1555113"/>
                </a:xfrm>
              </p:grpSpPr>
              <p:pic>
                <p:nvPicPr>
                  <p:cNvPr id="205" name="Picture 204"/>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1276066" y="3677905"/>
                    <a:ext cx="2524835" cy="1555113"/>
                  </a:xfrm>
                  <a:prstGeom prst="rect">
                    <a:avLst/>
                  </a:prstGeom>
                </p:spPr>
              </p:pic>
              <p:pic>
                <p:nvPicPr>
                  <p:cNvPr id="215" name="Picture 214"/>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2524585" y="4449793"/>
                    <a:ext cx="1269242" cy="783225"/>
                  </a:xfrm>
                  <a:prstGeom prst="rect">
                    <a:avLst/>
                  </a:prstGeom>
                </p:spPr>
              </p:pic>
            </p:grpSp>
            <p:grpSp>
              <p:nvGrpSpPr>
                <p:cNvPr id="196" name="Group 195"/>
                <p:cNvGrpSpPr/>
                <p:nvPr/>
              </p:nvGrpSpPr>
              <p:grpSpPr>
                <a:xfrm>
                  <a:off x="1117586" y="1978512"/>
                  <a:ext cx="2372574" cy="1629558"/>
                  <a:chOff x="1117586" y="1978512"/>
                  <a:chExt cx="2372574" cy="1629558"/>
                </a:xfrm>
              </p:grpSpPr>
              <p:sp>
                <p:nvSpPr>
                  <p:cNvPr id="197" name="Rounded Rectangle 89"/>
                  <p:cNvSpPr>
                    <a:spLocks noChangeAspect="1"/>
                  </p:cNvSpPr>
                  <p:nvPr/>
                </p:nvSpPr>
                <p:spPr bwMode="auto">
                  <a:xfrm rot="16200000">
                    <a:off x="1489094" y="1607004"/>
                    <a:ext cx="1629558" cy="2372574"/>
                  </a:xfrm>
                  <a:custGeom>
                    <a:avLst/>
                    <a:gdLst/>
                    <a:ahLst/>
                    <a:cxnLst/>
                    <a:rect l="l" t="t" r="r" b="b"/>
                    <a:pathLst>
                      <a:path w="3265981" h="3654426">
                        <a:moveTo>
                          <a:pt x="2686301" y="3311991"/>
                        </a:moveTo>
                        <a:cubicBezTo>
                          <a:pt x="2647724" y="3311991"/>
                          <a:pt x="2616451" y="3343264"/>
                          <a:pt x="2616451" y="3381841"/>
                        </a:cubicBezTo>
                        <a:cubicBezTo>
                          <a:pt x="2616451" y="3420417"/>
                          <a:pt x="2647724" y="3451690"/>
                          <a:pt x="2686301" y="3451690"/>
                        </a:cubicBezTo>
                        <a:lnTo>
                          <a:pt x="2698749" y="3451691"/>
                        </a:lnTo>
                        <a:cubicBezTo>
                          <a:pt x="2737326" y="3451691"/>
                          <a:pt x="2768599" y="3420418"/>
                          <a:pt x="2768599" y="3381841"/>
                        </a:cubicBezTo>
                        <a:lnTo>
                          <a:pt x="2768600" y="3381841"/>
                        </a:lnTo>
                        <a:cubicBezTo>
                          <a:pt x="2768600" y="3343264"/>
                          <a:pt x="2737327" y="3311991"/>
                          <a:pt x="2698750" y="3311991"/>
                        </a:cubicBezTo>
                        <a:close/>
                        <a:moveTo>
                          <a:pt x="2477370" y="3311991"/>
                        </a:moveTo>
                        <a:cubicBezTo>
                          <a:pt x="2438793" y="3311991"/>
                          <a:pt x="2407520" y="3343264"/>
                          <a:pt x="2407520" y="3381841"/>
                        </a:cubicBezTo>
                        <a:cubicBezTo>
                          <a:pt x="2407520" y="3420417"/>
                          <a:pt x="2438793" y="3451690"/>
                          <a:pt x="2477370" y="3451690"/>
                        </a:cubicBezTo>
                        <a:lnTo>
                          <a:pt x="2490960" y="3451691"/>
                        </a:lnTo>
                        <a:cubicBezTo>
                          <a:pt x="2529537" y="3451691"/>
                          <a:pt x="2560810" y="3420418"/>
                          <a:pt x="2560810" y="3381841"/>
                        </a:cubicBezTo>
                        <a:lnTo>
                          <a:pt x="2560811" y="3381841"/>
                        </a:lnTo>
                        <a:cubicBezTo>
                          <a:pt x="2560811" y="3343264"/>
                          <a:pt x="2529538" y="3311991"/>
                          <a:pt x="2490961" y="3311991"/>
                        </a:cubicBezTo>
                        <a:close/>
                        <a:moveTo>
                          <a:pt x="1951037" y="3311991"/>
                        </a:moveTo>
                        <a:cubicBezTo>
                          <a:pt x="1912460" y="3311991"/>
                          <a:pt x="1881187" y="3343264"/>
                          <a:pt x="1881187" y="3381841"/>
                        </a:cubicBezTo>
                        <a:cubicBezTo>
                          <a:pt x="1881187" y="3420417"/>
                          <a:pt x="1912460" y="3451690"/>
                          <a:pt x="1951037" y="3451690"/>
                        </a:cubicBezTo>
                        <a:lnTo>
                          <a:pt x="2282030" y="3451691"/>
                        </a:lnTo>
                        <a:cubicBezTo>
                          <a:pt x="2320607" y="3451691"/>
                          <a:pt x="2351880" y="3420418"/>
                          <a:pt x="2351880" y="3381841"/>
                        </a:cubicBezTo>
                        <a:lnTo>
                          <a:pt x="2351881" y="3381841"/>
                        </a:lnTo>
                        <a:cubicBezTo>
                          <a:pt x="2351881" y="3343264"/>
                          <a:pt x="2320608" y="3311991"/>
                          <a:pt x="2282031" y="3311991"/>
                        </a:cubicBezTo>
                        <a:close/>
                        <a:moveTo>
                          <a:pt x="299489" y="299430"/>
                        </a:moveTo>
                        <a:lnTo>
                          <a:pt x="299489" y="3141056"/>
                        </a:lnTo>
                        <a:lnTo>
                          <a:pt x="2966489" y="3141056"/>
                        </a:lnTo>
                        <a:lnTo>
                          <a:pt x="2966489" y="299430"/>
                        </a:lnTo>
                        <a:close/>
                        <a:moveTo>
                          <a:pt x="134787" y="0"/>
                        </a:moveTo>
                        <a:lnTo>
                          <a:pt x="3131194" y="0"/>
                        </a:lnTo>
                        <a:cubicBezTo>
                          <a:pt x="3205635" y="0"/>
                          <a:pt x="3265981" y="60346"/>
                          <a:pt x="3265981" y="134787"/>
                        </a:cubicBezTo>
                        <a:lnTo>
                          <a:pt x="3265981" y="3519639"/>
                        </a:lnTo>
                        <a:cubicBezTo>
                          <a:pt x="3265981" y="3594080"/>
                          <a:pt x="3205635" y="3654426"/>
                          <a:pt x="3131194" y="3654426"/>
                        </a:cubicBezTo>
                        <a:lnTo>
                          <a:pt x="134787" y="3654426"/>
                        </a:lnTo>
                        <a:cubicBezTo>
                          <a:pt x="60346" y="3654426"/>
                          <a:pt x="0" y="3594080"/>
                          <a:pt x="0" y="3519639"/>
                        </a:cubicBezTo>
                        <a:lnTo>
                          <a:pt x="0" y="134787"/>
                        </a:lnTo>
                        <a:cubicBezTo>
                          <a:pt x="0" y="60346"/>
                          <a:pt x="60346" y="0"/>
                          <a:pt x="134787"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800" spc="-49" dirty="0" err="1">
                      <a:solidFill>
                        <a:srgbClr val="68217A"/>
                      </a:solidFill>
                      <a:ea typeface="Segoe UI" pitchFamily="34" charset="0"/>
                      <a:cs typeface="Segoe UI" pitchFamily="34" charset="0"/>
                    </a:endParaRPr>
                  </a:p>
                </p:txBody>
              </p:sp>
              <p:sp>
                <p:nvSpPr>
                  <p:cNvPr id="198" name="Rectangle 197"/>
                  <p:cNvSpPr/>
                  <p:nvPr/>
                </p:nvSpPr>
                <p:spPr bwMode="auto">
                  <a:xfrm>
                    <a:off x="3172854" y="2198842"/>
                    <a:ext cx="307998" cy="808750"/>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4" name="Picture 203"/>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3229523" y="2739186"/>
                    <a:ext cx="195334" cy="108208"/>
                  </a:xfrm>
                  <a:prstGeom prst="rect">
                    <a:avLst/>
                  </a:prstGeom>
                </p:spPr>
              </p:pic>
            </p:grpSp>
          </p:grpSp>
        </p:grpSp>
        <p:pic>
          <p:nvPicPr>
            <p:cNvPr id="168" name="Picture 167"/>
            <p:cNvPicPr>
              <a:picLocks noChangeAspect="1"/>
            </p:cNvPicPr>
            <p:nvPr/>
          </p:nvPicPr>
          <p:blipFill>
            <a:blip r:embed="rId15"/>
            <a:stretch>
              <a:fillRect/>
            </a:stretch>
          </p:blipFill>
          <p:spPr>
            <a:xfrm>
              <a:off x="7626151" y="2638675"/>
              <a:ext cx="2647950" cy="1733550"/>
            </a:xfrm>
            <a:prstGeom prst="rect">
              <a:avLst/>
            </a:prstGeom>
          </p:spPr>
        </p:pic>
      </p:grpSp>
    </p:spTree>
    <p:extLst>
      <p:ext uri="{BB962C8B-B14F-4D97-AF65-F5344CB8AC3E}">
        <p14:creationId xmlns:p14="http://schemas.microsoft.com/office/powerpoint/2010/main" val="32006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FC8D3A-CAD1-43DA-9F50-D773ED8A9C08}"/>
              </a:ext>
            </a:extLst>
          </p:cNvPr>
          <p:cNvPicPr>
            <a:picLocks noChangeAspect="1"/>
          </p:cNvPicPr>
          <p:nvPr/>
        </p:nvPicPr>
        <p:blipFill>
          <a:blip r:embed="rId2"/>
          <a:stretch>
            <a:fillRect/>
          </a:stretch>
        </p:blipFill>
        <p:spPr>
          <a:xfrm>
            <a:off x="207353" y="614226"/>
            <a:ext cx="11777293" cy="4808674"/>
          </a:xfrm>
          <a:prstGeom prst="rect">
            <a:avLst/>
          </a:prstGeom>
        </p:spPr>
      </p:pic>
    </p:spTree>
    <p:extLst>
      <p:ext uri="{BB962C8B-B14F-4D97-AF65-F5344CB8AC3E}">
        <p14:creationId xmlns:p14="http://schemas.microsoft.com/office/powerpoint/2010/main" val="37929995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51FB33-12D6-486B-ADDB-D903E0EE9D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6327"/>
            <a:ext cx="12192000" cy="4777946"/>
          </a:xfrm>
          <a:prstGeom prst="rect">
            <a:avLst/>
          </a:prstGeom>
        </p:spPr>
      </p:pic>
      <p:sp>
        <p:nvSpPr>
          <p:cNvPr id="6" name="TextBox 5">
            <a:extLst>
              <a:ext uri="{FF2B5EF4-FFF2-40B4-BE49-F238E27FC236}">
                <a16:creationId xmlns:a16="http://schemas.microsoft.com/office/drawing/2014/main" id="{0391EB80-AFF4-4E08-87F2-67034176629A}"/>
              </a:ext>
            </a:extLst>
          </p:cNvPr>
          <p:cNvSpPr txBox="1"/>
          <p:nvPr/>
        </p:nvSpPr>
        <p:spPr>
          <a:xfrm>
            <a:off x="2628900" y="6121400"/>
            <a:ext cx="6934200" cy="369332"/>
          </a:xfrm>
          <a:prstGeom prst="rect">
            <a:avLst/>
          </a:prstGeom>
          <a:noFill/>
        </p:spPr>
        <p:txBody>
          <a:bodyPr wrap="square" rtlCol="0">
            <a:spAutoFit/>
          </a:bodyPr>
          <a:lstStyle/>
          <a:p>
            <a:r>
              <a:rPr lang="en-GB" dirty="0"/>
              <a:t>https://www.microsoft.com/en-us/download/details.aspx?id=45331</a:t>
            </a:r>
          </a:p>
        </p:txBody>
      </p:sp>
    </p:spTree>
    <p:extLst>
      <p:ext uri="{BB962C8B-B14F-4D97-AF65-F5344CB8AC3E}">
        <p14:creationId xmlns:p14="http://schemas.microsoft.com/office/powerpoint/2010/main" val="3442947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Switch to Power BI</a:t>
            </a:r>
            <a:br>
              <a:rPr lang="en-GB" dirty="0"/>
            </a:br>
            <a:endParaRPr lang="en-GB" dirty="0"/>
          </a:p>
        </p:txBody>
      </p:sp>
      <p:sp>
        <p:nvSpPr>
          <p:cNvPr id="3" name="TextBox 2"/>
          <p:cNvSpPr txBox="1"/>
          <p:nvPr/>
        </p:nvSpPr>
        <p:spPr>
          <a:xfrm>
            <a:off x="5498512" y="436003"/>
            <a:ext cx="4269802" cy="461665"/>
          </a:xfrm>
          <a:prstGeom prst="rect">
            <a:avLst/>
          </a:prstGeom>
          <a:noFill/>
        </p:spPr>
        <p:txBody>
          <a:bodyPr wrap="square" rtlCol="0">
            <a:spAutoFit/>
          </a:bodyPr>
          <a:lstStyle/>
          <a:p>
            <a:r>
              <a:rPr lang="en-GB" sz="2400" dirty="0"/>
              <a:t>David do live Introduction Demo</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1038595"/>
            <a:ext cx="10345958" cy="5857505"/>
          </a:xfrm>
          <a:prstGeom prst="rect">
            <a:avLst/>
          </a:prstGeom>
        </p:spPr>
      </p:pic>
    </p:spTree>
    <p:extLst>
      <p:ext uri="{BB962C8B-B14F-4D97-AF65-F5344CB8AC3E}">
        <p14:creationId xmlns:p14="http://schemas.microsoft.com/office/powerpoint/2010/main" val="2655350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2"/>
            <a:ext cx="9144000" cy="5373031"/>
          </a:xfrm>
        </p:spPr>
        <p:txBody>
          <a:bodyPr>
            <a:normAutofit fontScale="90000"/>
          </a:bodyPr>
          <a:lstStyle/>
          <a:p>
            <a:r>
              <a:rPr lang="en-GB" dirty="0"/>
              <a:t>Power BI Training</a:t>
            </a:r>
            <a:br>
              <a:rPr lang="en-GB" dirty="0"/>
            </a:br>
            <a:br>
              <a:rPr lang="en-GB" dirty="0"/>
            </a:br>
            <a:r>
              <a:rPr lang="en-GB" dirty="0"/>
              <a:t>Day 1 : Session 1</a:t>
            </a:r>
            <a:br>
              <a:rPr lang="en-GB" dirty="0"/>
            </a:br>
            <a:r>
              <a:rPr lang="en-GB" dirty="0"/>
              <a:t>1 hour</a:t>
            </a:r>
            <a:br>
              <a:rPr lang="en-GB" dirty="0"/>
            </a:br>
            <a:r>
              <a:rPr lang="en-GB" dirty="0"/>
              <a:t>Power BI Introduction</a:t>
            </a:r>
            <a:br>
              <a:rPr lang="en-GB" dirty="0"/>
            </a:br>
            <a:br>
              <a:rPr lang="en-GB" dirty="0"/>
            </a:br>
            <a:r>
              <a:rPr lang="en-GB" dirty="0"/>
              <a:t>END</a:t>
            </a:r>
          </a:p>
        </p:txBody>
      </p:sp>
    </p:spTree>
    <p:extLst>
      <p:ext uri="{BB962C8B-B14F-4D97-AF65-F5344CB8AC3E}">
        <p14:creationId xmlns:p14="http://schemas.microsoft.com/office/powerpoint/2010/main" val="737654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2"/>
            <a:ext cx="9144000" cy="4646426"/>
          </a:xfrm>
        </p:spPr>
        <p:txBody>
          <a:bodyPr>
            <a:normAutofit fontScale="90000"/>
          </a:bodyPr>
          <a:lstStyle/>
          <a:p>
            <a:r>
              <a:rPr lang="en-GB" dirty="0"/>
              <a:t>Power BI Training</a:t>
            </a:r>
            <a:br>
              <a:rPr lang="en-GB" dirty="0"/>
            </a:br>
            <a:br>
              <a:rPr lang="en-GB" dirty="0"/>
            </a:br>
            <a:r>
              <a:rPr lang="en-GB" dirty="0"/>
              <a:t>Module 1</a:t>
            </a:r>
            <a:br>
              <a:rPr lang="en-GB" dirty="0"/>
            </a:br>
            <a:r>
              <a:rPr lang="en-GB" dirty="0"/>
              <a:t>1 hour</a:t>
            </a:r>
            <a:br>
              <a:rPr lang="en-GB" dirty="0"/>
            </a:br>
            <a:r>
              <a:rPr lang="en-GB" dirty="0"/>
              <a:t>Power BI Introduction &amp; Demo</a:t>
            </a:r>
          </a:p>
        </p:txBody>
      </p:sp>
      <p:pic>
        <p:nvPicPr>
          <p:cNvPr id="4" name="Picture 3">
            <a:extLst>
              <a:ext uri="{FF2B5EF4-FFF2-40B4-BE49-F238E27FC236}">
                <a16:creationId xmlns:a16="http://schemas.microsoft.com/office/drawing/2014/main" id="{CF2E9F61-538D-44D0-A339-F08FEA61F8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13694" y="1"/>
            <a:ext cx="3478306" cy="1293930"/>
          </a:xfrm>
          <a:prstGeom prst="rect">
            <a:avLst/>
          </a:prstGeom>
        </p:spPr>
      </p:pic>
    </p:spTree>
    <p:extLst>
      <p:ext uri="{BB962C8B-B14F-4D97-AF65-F5344CB8AC3E}">
        <p14:creationId xmlns:p14="http://schemas.microsoft.com/office/powerpoint/2010/main" val="747513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C8CC9-157D-41CF-922F-B85FF1BD4785}"/>
              </a:ext>
            </a:extLst>
          </p:cNvPr>
          <p:cNvSpPr txBox="1">
            <a:spLocks/>
          </p:cNvSpPr>
          <p:nvPr/>
        </p:nvSpPr>
        <p:spPr>
          <a:xfrm>
            <a:off x="274639" y="295274"/>
            <a:ext cx="11889564" cy="9175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Meet Your Presenter : David Moss MVP</a:t>
            </a:r>
            <a:endParaRPr lang="en-US" dirty="0"/>
          </a:p>
        </p:txBody>
      </p:sp>
      <p:pic>
        <p:nvPicPr>
          <p:cNvPr id="3" name="Picture Placeholder 9">
            <a:extLst>
              <a:ext uri="{FF2B5EF4-FFF2-40B4-BE49-F238E27FC236}">
                <a16:creationId xmlns:a16="http://schemas.microsoft.com/office/drawing/2014/main" id="{37BDA4C3-53A1-49F4-860E-E9A6073BBB0F}"/>
              </a:ext>
            </a:extLst>
          </p:cNvPr>
          <p:cNvPicPr>
            <a:picLocks noChangeAspect="1"/>
          </p:cNvPicPr>
          <p:nvPr/>
        </p:nvPicPr>
        <p:blipFill>
          <a:blip r:embed="rId2" cstate="print">
            <a:extLst>
              <a:ext uri="{28A0092B-C50C-407E-A947-70E740481C1C}">
                <a14:useLocalDpi xmlns:a14="http://schemas.microsoft.com/office/drawing/2010/main" val="0"/>
              </a:ext>
            </a:extLst>
          </a:blip>
          <a:srcRect l="12500" r="12500"/>
          <a:stretch>
            <a:fillRect/>
          </a:stretch>
        </p:blipFill>
        <p:spPr>
          <a:xfrm rot="5400000">
            <a:off x="462746" y="1448450"/>
            <a:ext cx="2724951" cy="2724950"/>
          </a:xfrm>
          <a:prstGeom prst="rect">
            <a:avLst/>
          </a:prstGeom>
          <a:solidFill>
            <a:schemeClr val="bg2">
              <a:lumMod val="95000"/>
            </a:schemeClr>
          </a:solidFill>
        </p:spPr>
      </p:pic>
      <p:sp>
        <p:nvSpPr>
          <p:cNvPr id="4" name="Text Placeholder 4">
            <a:extLst>
              <a:ext uri="{FF2B5EF4-FFF2-40B4-BE49-F238E27FC236}">
                <a16:creationId xmlns:a16="http://schemas.microsoft.com/office/drawing/2014/main" id="{692DEC30-32C0-4BD4-ABB7-95772D87A790}"/>
              </a:ext>
            </a:extLst>
          </p:cNvPr>
          <p:cNvSpPr txBox="1">
            <a:spLocks/>
          </p:cNvSpPr>
          <p:nvPr/>
        </p:nvSpPr>
        <p:spPr>
          <a:xfrm>
            <a:off x="4215654" y="1524630"/>
            <a:ext cx="7946184" cy="62786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3200" dirty="0">
                <a:gradFill>
                  <a:gsLst>
                    <a:gs pos="1250">
                      <a:schemeClr val="tx1"/>
                    </a:gs>
                    <a:gs pos="99000">
                      <a:schemeClr val="tx1"/>
                    </a:gs>
                  </a:gsLst>
                  <a:lin ang="5400000" scaled="0"/>
                </a:gradFill>
                <a:latin typeface="+mj-lt"/>
              </a:rPr>
              <a:t>Azure Advanced Analytics &amp; Power BI Solutions</a:t>
            </a:r>
          </a:p>
        </p:txBody>
      </p:sp>
      <p:sp>
        <p:nvSpPr>
          <p:cNvPr id="5" name="Text Placeholder 4">
            <a:extLst>
              <a:ext uri="{FF2B5EF4-FFF2-40B4-BE49-F238E27FC236}">
                <a16:creationId xmlns:a16="http://schemas.microsoft.com/office/drawing/2014/main" id="{2BD0300A-15DC-4DD8-92B8-33ED8FAD21C2}"/>
              </a:ext>
            </a:extLst>
          </p:cNvPr>
          <p:cNvSpPr txBox="1">
            <a:spLocks/>
          </p:cNvSpPr>
          <p:nvPr/>
        </p:nvSpPr>
        <p:spPr>
          <a:xfrm>
            <a:off x="4275227" y="2070081"/>
            <a:ext cx="7281495" cy="101566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Delivering end to end BI solutions both on-premises &amp; Azure with a passion for Power BI visualizations across IoT, e-commerce &amp; manufacturing verticals.</a:t>
            </a:r>
          </a:p>
        </p:txBody>
      </p:sp>
      <p:sp>
        <p:nvSpPr>
          <p:cNvPr id="6" name="Text Placeholder 4">
            <a:extLst>
              <a:ext uri="{FF2B5EF4-FFF2-40B4-BE49-F238E27FC236}">
                <a16:creationId xmlns:a16="http://schemas.microsoft.com/office/drawing/2014/main" id="{73C7E6B0-76C8-4BB8-8708-C7BB873ACAE0}"/>
              </a:ext>
            </a:extLst>
          </p:cNvPr>
          <p:cNvSpPr txBox="1">
            <a:spLocks/>
          </p:cNvSpPr>
          <p:nvPr/>
        </p:nvSpPr>
        <p:spPr>
          <a:xfrm>
            <a:off x="4215654" y="3283044"/>
            <a:ext cx="7281495" cy="62786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3200" dirty="0"/>
              <a:t>MVP Data Platform</a:t>
            </a:r>
          </a:p>
        </p:txBody>
      </p:sp>
      <p:sp>
        <p:nvSpPr>
          <p:cNvPr id="7" name="Text Placeholder 4">
            <a:extLst>
              <a:ext uri="{FF2B5EF4-FFF2-40B4-BE49-F238E27FC236}">
                <a16:creationId xmlns:a16="http://schemas.microsoft.com/office/drawing/2014/main" id="{4F6F50EC-8AC4-499B-967B-F6CD7C8F9109}"/>
              </a:ext>
            </a:extLst>
          </p:cNvPr>
          <p:cNvSpPr txBox="1">
            <a:spLocks/>
          </p:cNvSpPr>
          <p:nvPr/>
        </p:nvSpPr>
        <p:spPr>
          <a:xfrm>
            <a:off x="4275226" y="4884931"/>
            <a:ext cx="7281495" cy="62786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3200" dirty="0"/>
              <a:t>ACMA, CGMA Accountant</a:t>
            </a:r>
          </a:p>
        </p:txBody>
      </p:sp>
      <p:sp>
        <p:nvSpPr>
          <p:cNvPr id="8" name="Text Placeholder 4">
            <a:extLst>
              <a:ext uri="{FF2B5EF4-FFF2-40B4-BE49-F238E27FC236}">
                <a16:creationId xmlns:a16="http://schemas.microsoft.com/office/drawing/2014/main" id="{005686DF-6297-4801-B131-DA81A7A8F742}"/>
              </a:ext>
            </a:extLst>
          </p:cNvPr>
          <p:cNvSpPr txBox="1">
            <a:spLocks/>
          </p:cNvSpPr>
          <p:nvPr/>
        </p:nvSpPr>
        <p:spPr>
          <a:xfrm>
            <a:off x="4275226" y="3801143"/>
            <a:ext cx="7281495" cy="98796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March 2017 awarded MVP for my community contributions. Co-leader of the London and Manchester Power BI User Group.</a:t>
            </a:r>
          </a:p>
          <a:p>
            <a:r>
              <a:rPr lang="en-US" sz="1800" dirty="0"/>
              <a:t>Power BI Global Advisory Board member.</a:t>
            </a:r>
          </a:p>
        </p:txBody>
      </p:sp>
      <p:sp>
        <p:nvSpPr>
          <p:cNvPr id="9" name="Text Placeholder 4">
            <a:extLst>
              <a:ext uri="{FF2B5EF4-FFF2-40B4-BE49-F238E27FC236}">
                <a16:creationId xmlns:a16="http://schemas.microsoft.com/office/drawing/2014/main" id="{B4CB8E8F-E4D5-487B-903D-E1E12D36AD83}"/>
              </a:ext>
            </a:extLst>
          </p:cNvPr>
          <p:cNvSpPr txBox="1">
            <a:spLocks/>
          </p:cNvSpPr>
          <p:nvPr/>
        </p:nvSpPr>
        <p:spPr>
          <a:xfrm>
            <a:off x="4342460" y="5403189"/>
            <a:ext cx="7281495" cy="73866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 qualified CGMA accountant all my career which keeps me commercially aware and able to work across the enterprise.</a:t>
            </a:r>
          </a:p>
        </p:txBody>
      </p:sp>
      <p:pic>
        <p:nvPicPr>
          <p:cNvPr id="10" name="Picture 9">
            <a:extLst>
              <a:ext uri="{FF2B5EF4-FFF2-40B4-BE49-F238E27FC236}">
                <a16:creationId xmlns:a16="http://schemas.microsoft.com/office/drawing/2014/main" id="{F454AA15-8286-4327-B84A-5BB0FB3AB2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2746" y="4390747"/>
            <a:ext cx="494184" cy="494184"/>
          </a:xfrm>
          <a:prstGeom prst="rect">
            <a:avLst/>
          </a:prstGeom>
        </p:spPr>
      </p:pic>
      <p:pic>
        <p:nvPicPr>
          <p:cNvPr id="11" name="Picture 10">
            <a:extLst>
              <a:ext uri="{FF2B5EF4-FFF2-40B4-BE49-F238E27FC236}">
                <a16:creationId xmlns:a16="http://schemas.microsoft.com/office/drawing/2014/main" id="{EAB64A13-6104-40EF-A11A-BCAF06F53E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746" y="4938518"/>
            <a:ext cx="494184" cy="494184"/>
          </a:xfrm>
          <a:prstGeom prst="rect">
            <a:avLst/>
          </a:prstGeom>
        </p:spPr>
      </p:pic>
      <p:pic>
        <p:nvPicPr>
          <p:cNvPr id="12" name="Picture 11">
            <a:extLst>
              <a:ext uri="{FF2B5EF4-FFF2-40B4-BE49-F238E27FC236}">
                <a16:creationId xmlns:a16="http://schemas.microsoft.com/office/drawing/2014/main" id="{31F3111B-1543-431E-91AC-B57C5EF876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1399" y="5486289"/>
            <a:ext cx="495531" cy="495531"/>
          </a:xfrm>
          <a:prstGeom prst="rect">
            <a:avLst/>
          </a:prstGeom>
        </p:spPr>
      </p:pic>
      <p:sp>
        <p:nvSpPr>
          <p:cNvPr id="13" name="TextBox 12">
            <a:extLst>
              <a:ext uri="{FF2B5EF4-FFF2-40B4-BE49-F238E27FC236}">
                <a16:creationId xmlns:a16="http://schemas.microsoft.com/office/drawing/2014/main" id="{0F5CE4D7-82B3-476C-9199-438892BA3AEB}"/>
              </a:ext>
            </a:extLst>
          </p:cNvPr>
          <p:cNvSpPr txBox="1"/>
          <p:nvPr/>
        </p:nvSpPr>
        <p:spPr>
          <a:xfrm>
            <a:off x="982333" y="4366054"/>
            <a:ext cx="2050013" cy="572464"/>
          </a:xfrm>
          <a:prstGeom prst="rect">
            <a:avLst/>
          </a:prstGeom>
          <a:noFill/>
        </p:spPr>
        <p:txBody>
          <a:bodyPr wrap="square" lIns="182880" tIns="146304" rIns="182880" bIns="146304" rtlCol="0">
            <a:spAutoFit/>
          </a:bodyPr>
          <a:lstStyle/>
          <a:p>
            <a:pPr>
              <a:lnSpc>
                <a:spcPct val="90000"/>
              </a:lnSpc>
              <a:spcAft>
                <a:spcPts val="600"/>
              </a:spcAft>
            </a:pPr>
            <a:r>
              <a:rPr lang="en-GB" sz="2000" b="1" dirty="0"/>
              <a:t>@</a:t>
            </a:r>
            <a:r>
              <a:rPr lang="en-GB" sz="2000" b="1" dirty="0" err="1"/>
              <a:t>wottabyte</a:t>
            </a:r>
            <a:endParaRPr lang="en-GB" sz="2000" b="1" dirty="0"/>
          </a:p>
        </p:txBody>
      </p:sp>
      <p:sp>
        <p:nvSpPr>
          <p:cNvPr id="14" name="TextBox 13">
            <a:extLst>
              <a:ext uri="{FF2B5EF4-FFF2-40B4-BE49-F238E27FC236}">
                <a16:creationId xmlns:a16="http://schemas.microsoft.com/office/drawing/2014/main" id="{C7D92E72-1B10-4E5A-9E44-D8559BE7983A}"/>
              </a:ext>
            </a:extLst>
          </p:cNvPr>
          <p:cNvSpPr txBox="1"/>
          <p:nvPr/>
        </p:nvSpPr>
        <p:spPr>
          <a:xfrm>
            <a:off x="982332" y="4921415"/>
            <a:ext cx="2050013" cy="572464"/>
          </a:xfrm>
          <a:prstGeom prst="rect">
            <a:avLst/>
          </a:prstGeom>
          <a:noFill/>
        </p:spPr>
        <p:txBody>
          <a:bodyPr wrap="square" lIns="182880" tIns="146304" rIns="182880" bIns="146304" rtlCol="0">
            <a:spAutoFit/>
          </a:bodyPr>
          <a:lstStyle/>
          <a:p>
            <a:pPr>
              <a:lnSpc>
                <a:spcPct val="90000"/>
              </a:lnSpc>
              <a:spcAft>
                <a:spcPts val="600"/>
              </a:spcAft>
            </a:pPr>
            <a:r>
              <a:rPr lang="en-GB" sz="2000" b="1" dirty="0" err="1"/>
              <a:t>wottabyte</a:t>
            </a:r>
            <a:endParaRPr lang="en-GB" sz="2000" b="1" dirty="0"/>
          </a:p>
        </p:txBody>
      </p:sp>
      <p:sp>
        <p:nvSpPr>
          <p:cNvPr id="15" name="TextBox 14">
            <a:extLst>
              <a:ext uri="{FF2B5EF4-FFF2-40B4-BE49-F238E27FC236}">
                <a16:creationId xmlns:a16="http://schemas.microsoft.com/office/drawing/2014/main" id="{6BD72FA2-2C2C-4EF6-B372-58FD80572633}"/>
              </a:ext>
            </a:extLst>
          </p:cNvPr>
          <p:cNvSpPr txBox="1"/>
          <p:nvPr/>
        </p:nvSpPr>
        <p:spPr>
          <a:xfrm>
            <a:off x="982331" y="5486289"/>
            <a:ext cx="2918036" cy="572464"/>
          </a:xfrm>
          <a:prstGeom prst="rect">
            <a:avLst/>
          </a:prstGeom>
          <a:noFill/>
        </p:spPr>
        <p:txBody>
          <a:bodyPr wrap="square" lIns="182880" tIns="146304" rIns="182880" bIns="146304" rtlCol="0">
            <a:spAutoFit/>
          </a:bodyPr>
          <a:lstStyle/>
          <a:p>
            <a:pPr>
              <a:lnSpc>
                <a:spcPct val="90000"/>
              </a:lnSpc>
              <a:spcAft>
                <a:spcPts val="600"/>
              </a:spcAft>
            </a:pPr>
            <a:r>
              <a:rPr lang="en-GB" sz="2000" b="1" dirty="0"/>
              <a:t>www.wottabyte.com</a:t>
            </a:r>
          </a:p>
        </p:txBody>
      </p:sp>
      <p:pic>
        <p:nvPicPr>
          <p:cNvPr id="16" name="Picture 15">
            <a:extLst>
              <a:ext uri="{FF2B5EF4-FFF2-40B4-BE49-F238E27FC236}">
                <a16:creationId xmlns:a16="http://schemas.microsoft.com/office/drawing/2014/main" id="{C3FDD562-E252-4C72-9ED9-EEED406FC20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33242" y="-166607"/>
            <a:ext cx="2807237" cy="2005169"/>
          </a:xfrm>
          <a:prstGeom prst="rect">
            <a:avLst/>
          </a:prstGeom>
        </p:spPr>
      </p:pic>
      <p:pic>
        <p:nvPicPr>
          <p:cNvPr id="20" name="Picture 19">
            <a:extLst>
              <a:ext uri="{FF2B5EF4-FFF2-40B4-BE49-F238E27FC236}">
                <a16:creationId xmlns:a16="http://schemas.microsoft.com/office/drawing/2014/main" id="{2C46164C-8C5A-4024-8920-EE4CC4049F1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02414" y="4173401"/>
            <a:ext cx="919294" cy="919294"/>
          </a:xfrm>
          <a:prstGeom prst="rect">
            <a:avLst/>
          </a:prstGeom>
        </p:spPr>
      </p:pic>
    </p:spTree>
    <p:extLst>
      <p:ext uri="{BB962C8B-B14F-4D97-AF65-F5344CB8AC3E}">
        <p14:creationId xmlns:p14="http://schemas.microsoft.com/office/powerpoint/2010/main" val="1017808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Introducing Microsoft Power BI</a:t>
            </a:r>
            <a:endParaRPr lang="en-US" dirty="0"/>
          </a:p>
        </p:txBody>
      </p:sp>
      <p:sp>
        <p:nvSpPr>
          <p:cNvPr id="3" name="Content Placeholder 2"/>
          <p:cNvSpPr>
            <a:spLocks noGrp="1"/>
          </p:cNvSpPr>
          <p:nvPr>
            <p:ph sz="quarter" idx="10"/>
          </p:nvPr>
        </p:nvSpPr>
        <p:spPr>
          <a:xfrm>
            <a:off x="441326" y="1332183"/>
            <a:ext cx="9636126" cy="361381"/>
          </a:xfrm>
        </p:spPr>
        <p:txBody>
          <a:bodyPr/>
          <a:lstStyle/>
          <a:p>
            <a:pPr marL="0" indent="0">
              <a:buNone/>
            </a:pPr>
            <a:r>
              <a:rPr lang="en-US" dirty="0"/>
              <a:t>Experience your data. Any data, any way, anywhere.</a:t>
            </a:r>
          </a:p>
        </p:txBody>
      </p:sp>
      <p:sp>
        <p:nvSpPr>
          <p:cNvPr id="4" name="Text Placeholder 3"/>
          <p:cNvSpPr>
            <a:spLocks noGrp="1"/>
          </p:cNvSpPr>
          <p:nvPr>
            <p:ph type="body" sz="quarter" idx="11"/>
          </p:nvPr>
        </p:nvSpPr>
        <p:spPr>
          <a:xfrm>
            <a:off x="440692" y="1943828"/>
            <a:ext cx="9636760" cy="823399"/>
          </a:xfrm>
        </p:spPr>
        <p:txBody>
          <a:bodyPr>
            <a:normAutofit/>
          </a:bodyPr>
          <a:lstStyle/>
          <a:p>
            <a:pPr marL="0" indent="0">
              <a:buNone/>
            </a:pPr>
            <a:r>
              <a:rPr lang="en-US" sz="3200" b="1" dirty="0"/>
              <a:t>Power BI is a cloud-based business analytics service</a:t>
            </a:r>
          </a:p>
          <a:p>
            <a:pPr marL="0" indent="0">
              <a:buNone/>
            </a:pPr>
            <a:endParaRPr lang="en-US" dirty="0"/>
          </a:p>
        </p:txBody>
      </p:sp>
      <p:pic>
        <p:nvPicPr>
          <p:cNvPr id="5" name="Picture 4"/>
          <p:cNvPicPr>
            <a:picLocks noChangeAspect="1"/>
          </p:cNvPicPr>
          <p:nvPr/>
        </p:nvPicPr>
        <p:blipFill>
          <a:blip r:embed="rId3"/>
          <a:stretch>
            <a:fillRect/>
          </a:stretch>
        </p:blipFill>
        <p:spPr>
          <a:xfrm>
            <a:off x="761341" y="3339691"/>
            <a:ext cx="5335819" cy="3109921"/>
          </a:xfrm>
          <a:prstGeom prst="rect">
            <a:avLst/>
          </a:prstGeom>
          <a:ln w="3175">
            <a:solidFill>
              <a:schemeClr val="tx1"/>
            </a:solidFill>
          </a:ln>
          <a:effectLst/>
        </p:spPr>
      </p:pic>
      <p:grpSp>
        <p:nvGrpSpPr>
          <p:cNvPr id="6" name="Group 5"/>
          <p:cNvGrpSpPr/>
          <p:nvPr/>
        </p:nvGrpSpPr>
        <p:grpSpPr>
          <a:xfrm>
            <a:off x="2491570" y="2767227"/>
            <a:ext cx="1875360" cy="572464"/>
            <a:chOff x="10316641" y="149435"/>
            <a:chExt cx="1875360" cy="572464"/>
          </a:xfrm>
        </p:grpSpPr>
        <p:pic>
          <p:nvPicPr>
            <p:cNvPr id="7" name="Picture 6"/>
            <p:cNvPicPr>
              <a:picLocks noChangeAspect="1"/>
            </p:cNvPicPr>
            <p:nvPr/>
          </p:nvPicPr>
          <p:blipFill>
            <a:blip r:embed="rId4"/>
            <a:stretch>
              <a:fillRect/>
            </a:stretch>
          </p:blipFill>
          <p:spPr>
            <a:xfrm>
              <a:off x="10316641" y="213005"/>
              <a:ext cx="484908" cy="445325"/>
            </a:xfrm>
            <a:prstGeom prst="rect">
              <a:avLst/>
            </a:prstGeom>
          </p:spPr>
        </p:pic>
        <p:sp>
          <p:nvSpPr>
            <p:cNvPr id="8" name="TextBox 7"/>
            <p:cNvSpPr txBox="1"/>
            <p:nvPr/>
          </p:nvSpPr>
          <p:spPr>
            <a:xfrm>
              <a:off x="10716157" y="149435"/>
              <a:ext cx="1475844" cy="572464"/>
            </a:xfrm>
            <a:prstGeom prst="rect">
              <a:avLst/>
            </a:prstGeom>
            <a:noFill/>
          </p:spPr>
          <p:txBody>
            <a:bodyPr wrap="square" lIns="182880" tIns="146304" rIns="182880" bIns="146304" rtlCol="0">
              <a:spAutoFit/>
            </a:bodyPr>
            <a:lstStyle/>
            <a:p>
              <a:pPr>
                <a:lnSpc>
                  <a:spcPct val="90000"/>
                </a:lnSpc>
                <a:spcAft>
                  <a:spcPts val="600"/>
                </a:spcAft>
              </a:pPr>
              <a:r>
                <a:rPr lang="en-US" sz="2000" b="1" dirty="0">
                  <a:solidFill>
                    <a:sysClr val="windowText" lastClr="000000"/>
                  </a:solidFill>
                  <a:latin typeface="Segoe UI Light"/>
                </a:rPr>
                <a:t>Power BI</a:t>
              </a:r>
            </a:p>
          </p:txBody>
        </p:sp>
      </p:grpSp>
      <p:grpSp>
        <p:nvGrpSpPr>
          <p:cNvPr id="9" name="Group 8"/>
          <p:cNvGrpSpPr/>
          <p:nvPr/>
        </p:nvGrpSpPr>
        <p:grpSpPr>
          <a:xfrm>
            <a:off x="6986269" y="2741845"/>
            <a:ext cx="5059237" cy="2459479"/>
            <a:chOff x="7018864" y="2257415"/>
            <a:chExt cx="5059237" cy="2459479"/>
          </a:xfrm>
        </p:grpSpPr>
        <p:grpSp>
          <p:nvGrpSpPr>
            <p:cNvPr id="10" name="Group 9"/>
            <p:cNvGrpSpPr/>
            <p:nvPr/>
          </p:nvGrpSpPr>
          <p:grpSpPr>
            <a:xfrm>
              <a:off x="7018864" y="2257415"/>
              <a:ext cx="5059237" cy="2459479"/>
              <a:chOff x="7018864" y="2257415"/>
              <a:chExt cx="5059237" cy="2459479"/>
            </a:xfrm>
          </p:grpSpPr>
          <p:grpSp>
            <p:nvGrpSpPr>
              <p:cNvPr id="12" name="Group 11"/>
              <p:cNvGrpSpPr>
                <a:grpSpLocks noChangeAspect="1"/>
              </p:cNvGrpSpPr>
              <p:nvPr/>
            </p:nvGrpSpPr>
            <p:grpSpPr>
              <a:xfrm>
                <a:off x="10432181" y="2257415"/>
                <a:ext cx="548640" cy="1042085"/>
                <a:chOff x="10286449" y="1529656"/>
                <a:chExt cx="917410" cy="1742525"/>
              </a:xfrm>
            </p:grpSpPr>
            <p:sp>
              <p:nvSpPr>
                <p:cNvPr id="23" name="Rounded Rectangle 22"/>
                <p:cNvSpPr/>
                <p:nvPr/>
              </p:nvSpPr>
              <p:spPr bwMode="auto">
                <a:xfrm>
                  <a:off x="10493458" y="1529656"/>
                  <a:ext cx="489183" cy="173986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0372236" y="1690687"/>
                  <a:ext cx="745838" cy="1344992"/>
                </a:xfrm>
                <a:prstGeom prst="rect">
                  <a:avLst/>
                </a:prstGeom>
                <a:noFill/>
                <a:ln>
                  <a:noFill/>
                </a:ln>
              </p:spPr>
            </p:pic>
            <p:pic>
              <p:nvPicPr>
                <p:cNvPr id="25" name="Picture 24"/>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0372230" y="1818052"/>
                  <a:ext cx="745838" cy="1112933"/>
                </a:xfrm>
                <a:prstGeom prst="rect">
                  <a:avLst/>
                </a:prstGeom>
              </p:spPr>
            </p:pic>
            <p:sp>
              <p:nvSpPr>
                <p:cNvPr id="26" name="Rounded Rectangle 223"/>
                <p:cNvSpPr/>
                <p:nvPr/>
              </p:nvSpPr>
              <p:spPr bwMode="auto">
                <a:xfrm>
                  <a:off x="10286449" y="1529656"/>
                  <a:ext cx="917410" cy="1742525"/>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800" spc="-49" dirty="0">
                    <a:solidFill>
                      <a:srgbClr val="68217A"/>
                    </a:solidFill>
                    <a:ea typeface="Segoe UI" pitchFamily="34" charset="0"/>
                    <a:cs typeface="Segoe UI" pitchFamily="34" charset="0"/>
                  </a:endParaRPr>
                </a:p>
              </p:txBody>
            </p:sp>
          </p:grpSp>
          <p:sp>
            <p:nvSpPr>
              <p:cNvPr id="13" name="Freeform 1383"/>
              <p:cNvSpPr>
                <a:spLocks noChangeAspect="1" noEditPoints="1"/>
              </p:cNvSpPr>
              <p:nvPr/>
            </p:nvSpPr>
            <p:spPr bwMode="auto">
              <a:xfrm>
                <a:off x="7018864" y="2534980"/>
                <a:ext cx="3840480" cy="2181914"/>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chemeClr val="accent3">
                  <a:lumMod val="50000"/>
                </a:schemeClr>
              </a:solidFill>
              <a:ln w="9525">
                <a:solidFill>
                  <a:schemeClr val="bg1"/>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600" dirty="0">
                  <a:solidFill>
                    <a:srgbClr val="000000"/>
                  </a:solidFill>
                </a:endParaRPr>
              </a:p>
            </p:txBody>
          </p:sp>
          <p:grpSp>
            <p:nvGrpSpPr>
              <p:cNvPr id="14" name="Group 13"/>
              <p:cNvGrpSpPr>
                <a:grpSpLocks noChangeAspect="1"/>
              </p:cNvGrpSpPr>
              <p:nvPr/>
            </p:nvGrpSpPr>
            <p:grpSpPr>
              <a:xfrm>
                <a:off x="10432181" y="3352369"/>
                <a:ext cx="1645920" cy="1132186"/>
                <a:chOff x="1117586" y="1978512"/>
                <a:chExt cx="2372574" cy="1629558"/>
              </a:xfrm>
            </p:grpSpPr>
            <p:pic>
              <p:nvPicPr>
                <p:cNvPr id="15" name="Picture 14"/>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1309718" y="2130700"/>
                  <a:ext cx="1845671" cy="1326874"/>
                </a:xfrm>
                <a:prstGeom prst="rect">
                  <a:avLst/>
                </a:prstGeom>
                <a:noFill/>
                <a:ln>
                  <a:noFill/>
                </a:ln>
              </p:spPr>
            </p:pic>
            <p:grpSp>
              <p:nvGrpSpPr>
                <p:cNvPr id="16" name="Group 15"/>
                <p:cNvGrpSpPr/>
                <p:nvPr/>
              </p:nvGrpSpPr>
              <p:grpSpPr>
                <a:xfrm>
                  <a:off x="1307936" y="2212479"/>
                  <a:ext cx="1844519" cy="1136088"/>
                  <a:chOff x="1276066" y="3677905"/>
                  <a:chExt cx="2524835" cy="1555113"/>
                </a:xfrm>
              </p:grpSpPr>
              <p:pic>
                <p:nvPicPr>
                  <p:cNvPr id="21" name="Picture 20"/>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1276066" y="3677905"/>
                    <a:ext cx="2524835" cy="1555113"/>
                  </a:xfrm>
                  <a:prstGeom prst="rect">
                    <a:avLst/>
                  </a:prstGeom>
                </p:spPr>
              </p:pic>
              <p:pic>
                <p:nvPicPr>
                  <p:cNvPr id="22" name="Picture 21"/>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524585" y="4449793"/>
                    <a:ext cx="1269242" cy="783225"/>
                  </a:xfrm>
                  <a:prstGeom prst="rect">
                    <a:avLst/>
                  </a:prstGeom>
                </p:spPr>
              </p:pic>
            </p:grpSp>
            <p:grpSp>
              <p:nvGrpSpPr>
                <p:cNvPr id="17" name="Group 16"/>
                <p:cNvGrpSpPr/>
                <p:nvPr/>
              </p:nvGrpSpPr>
              <p:grpSpPr>
                <a:xfrm>
                  <a:off x="1117586" y="1978512"/>
                  <a:ext cx="2372574" cy="1629558"/>
                  <a:chOff x="1117586" y="1978512"/>
                  <a:chExt cx="2372574" cy="1629558"/>
                </a:xfrm>
              </p:grpSpPr>
              <p:sp>
                <p:nvSpPr>
                  <p:cNvPr id="18" name="Rounded Rectangle 89"/>
                  <p:cNvSpPr>
                    <a:spLocks noChangeAspect="1"/>
                  </p:cNvSpPr>
                  <p:nvPr/>
                </p:nvSpPr>
                <p:spPr bwMode="auto">
                  <a:xfrm rot="16200000">
                    <a:off x="1489094" y="1607004"/>
                    <a:ext cx="1629558" cy="2372574"/>
                  </a:xfrm>
                  <a:custGeom>
                    <a:avLst/>
                    <a:gdLst/>
                    <a:ahLst/>
                    <a:cxnLst/>
                    <a:rect l="l" t="t" r="r" b="b"/>
                    <a:pathLst>
                      <a:path w="3265981" h="3654426">
                        <a:moveTo>
                          <a:pt x="2686301" y="3311991"/>
                        </a:moveTo>
                        <a:cubicBezTo>
                          <a:pt x="2647724" y="3311991"/>
                          <a:pt x="2616451" y="3343264"/>
                          <a:pt x="2616451" y="3381841"/>
                        </a:cubicBezTo>
                        <a:cubicBezTo>
                          <a:pt x="2616451" y="3420417"/>
                          <a:pt x="2647724" y="3451690"/>
                          <a:pt x="2686301" y="3451690"/>
                        </a:cubicBezTo>
                        <a:lnTo>
                          <a:pt x="2698749" y="3451691"/>
                        </a:lnTo>
                        <a:cubicBezTo>
                          <a:pt x="2737326" y="3451691"/>
                          <a:pt x="2768599" y="3420418"/>
                          <a:pt x="2768599" y="3381841"/>
                        </a:cubicBezTo>
                        <a:lnTo>
                          <a:pt x="2768600" y="3381841"/>
                        </a:lnTo>
                        <a:cubicBezTo>
                          <a:pt x="2768600" y="3343264"/>
                          <a:pt x="2737327" y="3311991"/>
                          <a:pt x="2698750" y="3311991"/>
                        </a:cubicBezTo>
                        <a:close/>
                        <a:moveTo>
                          <a:pt x="2477370" y="3311991"/>
                        </a:moveTo>
                        <a:cubicBezTo>
                          <a:pt x="2438793" y="3311991"/>
                          <a:pt x="2407520" y="3343264"/>
                          <a:pt x="2407520" y="3381841"/>
                        </a:cubicBezTo>
                        <a:cubicBezTo>
                          <a:pt x="2407520" y="3420417"/>
                          <a:pt x="2438793" y="3451690"/>
                          <a:pt x="2477370" y="3451690"/>
                        </a:cubicBezTo>
                        <a:lnTo>
                          <a:pt x="2490960" y="3451691"/>
                        </a:lnTo>
                        <a:cubicBezTo>
                          <a:pt x="2529537" y="3451691"/>
                          <a:pt x="2560810" y="3420418"/>
                          <a:pt x="2560810" y="3381841"/>
                        </a:cubicBezTo>
                        <a:lnTo>
                          <a:pt x="2560811" y="3381841"/>
                        </a:lnTo>
                        <a:cubicBezTo>
                          <a:pt x="2560811" y="3343264"/>
                          <a:pt x="2529538" y="3311991"/>
                          <a:pt x="2490961" y="3311991"/>
                        </a:cubicBezTo>
                        <a:close/>
                        <a:moveTo>
                          <a:pt x="1951037" y="3311991"/>
                        </a:moveTo>
                        <a:cubicBezTo>
                          <a:pt x="1912460" y="3311991"/>
                          <a:pt x="1881187" y="3343264"/>
                          <a:pt x="1881187" y="3381841"/>
                        </a:cubicBezTo>
                        <a:cubicBezTo>
                          <a:pt x="1881187" y="3420417"/>
                          <a:pt x="1912460" y="3451690"/>
                          <a:pt x="1951037" y="3451690"/>
                        </a:cubicBezTo>
                        <a:lnTo>
                          <a:pt x="2282030" y="3451691"/>
                        </a:lnTo>
                        <a:cubicBezTo>
                          <a:pt x="2320607" y="3451691"/>
                          <a:pt x="2351880" y="3420418"/>
                          <a:pt x="2351880" y="3381841"/>
                        </a:cubicBezTo>
                        <a:lnTo>
                          <a:pt x="2351881" y="3381841"/>
                        </a:lnTo>
                        <a:cubicBezTo>
                          <a:pt x="2351881" y="3343264"/>
                          <a:pt x="2320608" y="3311991"/>
                          <a:pt x="2282031" y="3311991"/>
                        </a:cubicBezTo>
                        <a:close/>
                        <a:moveTo>
                          <a:pt x="299489" y="299430"/>
                        </a:moveTo>
                        <a:lnTo>
                          <a:pt x="299489" y="3141056"/>
                        </a:lnTo>
                        <a:lnTo>
                          <a:pt x="2966489" y="3141056"/>
                        </a:lnTo>
                        <a:lnTo>
                          <a:pt x="2966489" y="299430"/>
                        </a:lnTo>
                        <a:close/>
                        <a:moveTo>
                          <a:pt x="134787" y="0"/>
                        </a:moveTo>
                        <a:lnTo>
                          <a:pt x="3131194" y="0"/>
                        </a:lnTo>
                        <a:cubicBezTo>
                          <a:pt x="3205635" y="0"/>
                          <a:pt x="3265981" y="60346"/>
                          <a:pt x="3265981" y="134787"/>
                        </a:cubicBezTo>
                        <a:lnTo>
                          <a:pt x="3265981" y="3519639"/>
                        </a:lnTo>
                        <a:cubicBezTo>
                          <a:pt x="3265981" y="3594080"/>
                          <a:pt x="3205635" y="3654426"/>
                          <a:pt x="3131194" y="3654426"/>
                        </a:cubicBezTo>
                        <a:lnTo>
                          <a:pt x="134787" y="3654426"/>
                        </a:lnTo>
                        <a:cubicBezTo>
                          <a:pt x="60346" y="3654426"/>
                          <a:pt x="0" y="3594080"/>
                          <a:pt x="0" y="3519639"/>
                        </a:cubicBezTo>
                        <a:lnTo>
                          <a:pt x="0" y="134787"/>
                        </a:lnTo>
                        <a:cubicBezTo>
                          <a:pt x="0" y="60346"/>
                          <a:pt x="60346" y="0"/>
                          <a:pt x="134787"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800" spc="-49" dirty="0">
                      <a:solidFill>
                        <a:srgbClr val="68217A"/>
                      </a:solidFill>
                      <a:ea typeface="Segoe UI" pitchFamily="34" charset="0"/>
                      <a:cs typeface="Segoe UI" pitchFamily="34" charset="0"/>
                    </a:endParaRPr>
                  </a:p>
                </p:txBody>
              </p:sp>
              <p:sp>
                <p:nvSpPr>
                  <p:cNvPr id="19" name="Rectangle 18"/>
                  <p:cNvSpPr/>
                  <p:nvPr/>
                </p:nvSpPr>
                <p:spPr bwMode="auto">
                  <a:xfrm>
                    <a:off x="3172854" y="2198842"/>
                    <a:ext cx="307998" cy="808750"/>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3229523" y="2739186"/>
                    <a:ext cx="195334" cy="108208"/>
                  </a:xfrm>
                  <a:prstGeom prst="rect">
                    <a:avLst/>
                  </a:prstGeom>
                </p:spPr>
              </p:pic>
            </p:grpSp>
          </p:grpSp>
        </p:grpSp>
        <p:pic>
          <p:nvPicPr>
            <p:cNvPr id="11" name="Picture 10"/>
            <p:cNvPicPr>
              <a:picLocks noChangeAspect="1"/>
            </p:cNvPicPr>
            <p:nvPr/>
          </p:nvPicPr>
          <p:blipFill>
            <a:blip r:embed="rId11"/>
            <a:stretch>
              <a:fillRect/>
            </a:stretch>
          </p:blipFill>
          <p:spPr>
            <a:xfrm>
              <a:off x="7626151" y="2638675"/>
              <a:ext cx="2647950" cy="1733550"/>
            </a:xfrm>
            <a:prstGeom prst="rect">
              <a:avLst/>
            </a:prstGeom>
          </p:spPr>
        </p:pic>
      </p:grpSp>
      <p:pic>
        <p:nvPicPr>
          <p:cNvPr id="27" name="Picture 2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94847" y="5444181"/>
            <a:ext cx="1439693" cy="1439693"/>
          </a:xfrm>
          <a:prstGeom prst="rect">
            <a:avLst/>
          </a:prstGeom>
          <a:gradFill>
            <a:gsLst>
              <a:gs pos="0">
                <a:schemeClr val="accent1">
                  <a:lumMod val="5000"/>
                  <a:lumOff val="95000"/>
                  <a:alpha val="28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50800" dist="50800" sx="1000" sy="1000" algn="ctr" rotWithShape="0">
              <a:srgbClr val="000000"/>
            </a:outerShdw>
          </a:effectLst>
        </p:spPr>
      </p:pic>
    </p:spTree>
    <p:extLst>
      <p:ext uri="{BB962C8B-B14F-4D97-AF65-F5344CB8AC3E}">
        <p14:creationId xmlns:p14="http://schemas.microsoft.com/office/powerpoint/2010/main" val="1113598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70315F3-CE7E-4764-9C62-D2093179CB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91878" y="1724953"/>
            <a:ext cx="3855527" cy="2672056"/>
          </a:xfrm>
          <a:prstGeom prst="rect">
            <a:avLst/>
          </a:prstGeom>
        </p:spPr>
      </p:pic>
      <p:sp>
        <p:nvSpPr>
          <p:cNvPr id="2" name="Title 1"/>
          <p:cNvSpPr>
            <a:spLocks noGrp="1"/>
          </p:cNvSpPr>
          <p:nvPr>
            <p:ph type="title"/>
          </p:nvPr>
        </p:nvSpPr>
        <p:spPr>
          <a:xfrm>
            <a:off x="207274" y="132374"/>
            <a:ext cx="7426156" cy="602113"/>
          </a:xfrm>
        </p:spPr>
        <p:txBody>
          <a:bodyPr>
            <a:normAutofit/>
          </a:bodyPr>
          <a:lstStyle/>
          <a:p>
            <a:r>
              <a:rPr lang="en-US" sz="3600" dirty="0"/>
              <a:t>Get started now at www.powerbi.com </a:t>
            </a:r>
          </a:p>
        </p:txBody>
      </p:sp>
      <p:sp>
        <p:nvSpPr>
          <p:cNvPr id="8" name="Freeform 8"/>
          <p:cNvSpPr>
            <a:spLocks noEditPoints="1"/>
          </p:cNvSpPr>
          <p:nvPr/>
        </p:nvSpPr>
        <p:spPr bwMode="black">
          <a:xfrm rot="5400000">
            <a:off x="2508132" y="4545521"/>
            <a:ext cx="268927" cy="268927"/>
          </a:xfrm>
          <a:custGeom>
            <a:avLst/>
            <a:gdLst>
              <a:gd name="T0" fmla="*/ 68 w 150"/>
              <a:gd name="T1" fmla="*/ 61 h 149"/>
              <a:gd name="T2" fmla="*/ 46 w 150"/>
              <a:gd name="T3" fmla="*/ 84 h 149"/>
              <a:gd name="T4" fmla="*/ 46 w 150"/>
              <a:gd name="T5" fmla="*/ 65 h 149"/>
              <a:gd name="T6" fmla="*/ 75 w 150"/>
              <a:gd name="T7" fmla="*/ 34 h 149"/>
              <a:gd name="T8" fmla="*/ 104 w 150"/>
              <a:gd name="T9" fmla="*/ 65 h 149"/>
              <a:gd name="T10" fmla="*/ 104 w 150"/>
              <a:gd name="T11" fmla="*/ 84 h 149"/>
              <a:gd name="T12" fmla="*/ 82 w 150"/>
              <a:gd name="T13" fmla="*/ 61 h 149"/>
              <a:gd name="T14" fmla="*/ 82 w 150"/>
              <a:gd name="T15" fmla="*/ 113 h 149"/>
              <a:gd name="T16" fmla="*/ 68 w 150"/>
              <a:gd name="T17" fmla="*/ 113 h 149"/>
              <a:gd name="T18" fmla="*/ 68 w 150"/>
              <a:gd name="T19" fmla="*/ 61 h 149"/>
              <a:gd name="T20" fmla="*/ 10 w 150"/>
              <a:gd name="T21" fmla="*/ 75 h 149"/>
              <a:gd name="T22" fmla="*/ 75 w 150"/>
              <a:gd name="T23" fmla="*/ 9 h 149"/>
              <a:gd name="T24" fmla="*/ 140 w 150"/>
              <a:gd name="T25" fmla="*/ 75 h 149"/>
              <a:gd name="T26" fmla="*/ 75 w 150"/>
              <a:gd name="T27" fmla="*/ 140 h 149"/>
              <a:gd name="T28" fmla="*/ 10 w 150"/>
              <a:gd name="T29" fmla="*/ 75 h 149"/>
              <a:gd name="T30" fmla="*/ 0 w 150"/>
              <a:gd name="T31" fmla="*/ 75 h 149"/>
              <a:gd name="T32" fmla="*/ 75 w 150"/>
              <a:gd name="T33" fmla="*/ 149 h 149"/>
              <a:gd name="T34" fmla="*/ 150 w 150"/>
              <a:gd name="T35" fmla="*/ 75 h 149"/>
              <a:gd name="T36" fmla="*/ 75 w 150"/>
              <a:gd name="T37" fmla="*/ 0 h 149"/>
              <a:gd name="T38" fmla="*/ 0 w 150"/>
              <a:gd name="T39" fmla="*/ 7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0" h="149">
                <a:moveTo>
                  <a:pt x="68" y="61"/>
                </a:moveTo>
                <a:cubicBezTo>
                  <a:pt x="46" y="84"/>
                  <a:pt x="46" y="84"/>
                  <a:pt x="46" y="84"/>
                </a:cubicBezTo>
                <a:cubicBezTo>
                  <a:pt x="46" y="65"/>
                  <a:pt x="46" y="65"/>
                  <a:pt x="46" y="65"/>
                </a:cubicBezTo>
                <a:cubicBezTo>
                  <a:pt x="75" y="34"/>
                  <a:pt x="75" y="34"/>
                  <a:pt x="75" y="34"/>
                </a:cubicBezTo>
                <a:cubicBezTo>
                  <a:pt x="104" y="65"/>
                  <a:pt x="104" y="65"/>
                  <a:pt x="104" y="65"/>
                </a:cubicBezTo>
                <a:cubicBezTo>
                  <a:pt x="104" y="84"/>
                  <a:pt x="104" y="84"/>
                  <a:pt x="104" y="84"/>
                </a:cubicBezTo>
                <a:cubicBezTo>
                  <a:pt x="82" y="61"/>
                  <a:pt x="82" y="61"/>
                  <a:pt x="82" y="61"/>
                </a:cubicBezTo>
                <a:cubicBezTo>
                  <a:pt x="82" y="113"/>
                  <a:pt x="82" y="113"/>
                  <a:pt x="82" y="113"/>
                </a:cubicBezTo>
                <a:cubicBezTo>
                  <a:pt x="68" y="113"/>
                  <a:pt x="68" y="113"/>
                  <a:pt x="68" y="113"/>
                </a:cubicBezTo>
                <a:lnTo>
                  <a:pt x="68" y="61"/>
                </a:lnTo>
                <a:close/>
                <a:moveTo>
                  <a:pt x="10" y="75"/>
                </a:moveTo>
                <a:cubicBezTo>
                  <a:pt x="10" y="39"/>
                  <a:pt x="39" y="9"/>
                  <a:pt x="75" y="9"/>
                </a:cubicBezTo>
                <a:cubicBezTo>
                  <a:pt x="111" y="9"/>
                  <a:pt x="140" y="39"/>
                  <a:pt x="140" y="75"/>
                </a:cubicBezTo>
                <a:cubicBezTo>
                  <a:pt x="140" y="111"/>
                  <a:pt x="111" y="140"/>
                  <a:pt x="75" y="140"/>
                </a:cubicBezTo>
                <a:cubicBezTo>
                  <a:pt x="39" y="140"/>
                  <a:pt x="10" y="111"/>
                  <a:pt x="10" y="75"/>
                </a:cubicBezTo>
                <a:moveTo>
                  <a:pt x="0" y="75"/>
                </a:moveTo>
                <a:cubicBezTo>
                  <a:pt x="0" y="116"/>
                  <a:pt x="34" y="149"/>
                  <a:pt x="75" y="149"/>
                </a:cubicBezTo>
                <a:cubicBezTo>
                  <a:pt x="116" y="149"/>
                  <a:pt x="150" y="116"/>
                  <a:pt x="150" y="75"/>
                </a:cubicBezTo>
                <a:cubicBezTo>
                  <a:pt x="150" y="33"/>
                  <a:pt x="116" y="0"/>
                  <a:pt x="75" y="0"/>
                </a:cubicBezTo>
                <a:cubicBezTo>
                  <a:pt x="34" y="0"/>
                  <a:pt x="0" y="33"/>
                  <a:pt x="0" y="75"/>
                </a:cubicBezTo>
              </a:path>
            </a:pathLst>
          </a:custGeom>
          <a:solidFill>
            <a:schemeClr val="bg1"/>
          </a:solidFill>
          <a:ln>
            <a:noFill/>
          </a:ln>
          <a:extLst/>
        </p:spPr>
        <p:txBody>
          <a:bodyPr vert="horz" wrap="square" lIns="89630" tIns="44814" rIns="89630" bIns="44814" numCol="1" anchor="t" anchorCtr="0" compatLnSpc="1">
            <a:prstTxWarp prst="textNoShape">
              <a:avLst/>
            </a:prstTxWarp>
          </a:bodyPr>
          <a:lstStyle/>
          <a:p>
            <a:pPr defTabSz="914367"/>
            <a:endParaRPr lang="en-US" sz="1765" dirty="0">
              <a:ln>
                <a:solidFill>
                  <a:srgbClr val="FFFFFF">
                    <a:alpha val="0"/>
                  </a:srgbClr>
                </a:solidFill>
              </a:ln>
              <a:solidFill>
                <a:srgbClr val="000000"/>
              </a:solidFill>
            </a:endParaRPr>
          </a:p>
        </p:txBody>
      </p:sp>
      <p:sp>
        <p:nvSpPr>
          <p:cNvPr id="12" name="Freeform 8"/>
          <p:cNvSpPr>
            <a:spLocks noEditPoints="1"/>
          </p:cNvSpPr>
          <p:nvPr/>
        </p:nvSpPr>
        <p:spPr bwMode="black">
          <a:xfrm rot="5400000">
            <a:off x="2508132" y="4998281"/>
            <a:ext cx="268927" cy="268927"/>
          </a:xfrm>
          <a:custGeom>
            <a:avLst/>
            <a:gdLst>
              <a:gd name="T0" fmla="*/ 68 w 150"/>
              <a:gd name="T1" fmla="*/ 61 h 149"/>
              <a:gd name="T2" fmla="*/ 46 w 150"/>
              <a:gd name="T3" fmla="*/ 84 h 149"/>
              <a:gd name="T4" fmla="*/ 46 w 150"/>
              <a:gd name="T5" fmla="*/ 65 h 149"/>
              <a:gd name="T6" fmla="*/ 75 w 150"/>
              <a:gd name="T7" fmla="*/ 34 h 149"/>
              <a:gd name="T8" fmla="*/ 104 w 150"/>
              <a:gd name="T9" fmla="*/ 65 h 149"/>
              <a:gd name="T10" fmla="*/ 104 w 150"/>
              <a:gd name="T11" fmla="*/ 84 h 149"/>
              <a:gd name="T12" fmla="*/ 82 w 150"/>
              <a:gd name="T13" fmla="*/ 61 h 149"/>
              <a:gd name="T14" fmla="*/ 82 w 150"/>
              <a:gd name="T15" fmla="*/ 113 h 149"/>
              <a:gd name="T16" fmla="*/ 68 w 150"/>
              <a:gd name="T17" fmla="*/ 113 h 149"/>
              <a:gd name="T18" fmla="*/ 68 w 150"/>
              <a:gd name="T19" fmla="*/ 61 h 149"/>
              <a:gd name="T20" fmla="*/ 10 w 150"/>
              <a:gd name="T21" fmla="*/ 75 h 149"/>
              <a:gd name="T22" fmla="*/ 75 w 150"/>
              <a:gd name="T23" fmla="*/ 9 h 149"/>
              <a:gd name="T24" fmla="*/ 140 w 150"/>
              <a:gd name="T25" fmla="*/ 75 h 149"/>
              <a:gd name="T26" fmla="*/ 75 w 150"/>
              <a:gd name="T27" fmla="*/ 140 h 149"/>
              <a:gd name="T28" fmla="*/ 10 w 150"/>
              <a:gd name="T29" fmla="*/ 75 h 149"/>
              <a:gd name="T30" fmla="*/ 0 w 150"/>
              <a:gd name="T31" fmla="*/ 75 h 149"/>
              <a:gd name="T32" fmla="*/ 75 w 150"/>
              <a:gd name="T33" fmla="*/ 149 h 149"/>
              <a:gd name="T34" fmla="*/ 150 w 150"/>
              <a:gd name="T35" fmla="*/ 75 h 149"/>
              <a:gd name="T36" fmla="*/ 75 w 150"/>
              <a:gd name="T37" fmla="*/ 0 h 149"/>
              <a:gd name="T38" fmla="*/ 0 w 150"/>
              <a:gd name="T39" fmla="*/ 7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0" h="149">
                <a:moveTo>
                  <a:pt x="68" y="61"/>
                </a:moveTo>
                <a:cubicBezTo>
                  <a:pt x="46" y="84"/>
                  <a:pt x="46" y="84"/>
                  <a:pt x="46" y="84"/>
                </a:cubicBezTo>
                <a:cubicBezTo>
                  <a:pt x="46" y="65"/>
                  <a:pt x="46" y="65"/>
                  <a:pt x="46" y="65"/>
                </a:cubicBezTo>
                <a:cubicBezTo>
                  <a:pt x="75" y="34"/>
                  <a:pt x="75" y="34"/>
                  <a:pt x="75" y="34"/>
                </a:cubicBezTo>
                <a:cubicBezTo>
                  <a:pt x="104" y="65"/>
                  <a:pt x="104" y="65"/>
                  <a:pt x="104" y="65"/>
                </a:cubicBezTo>
                <a:cubicBezTo>
                  <a:pt x="104" y="84"/>
                  <a:pt x="104" y="84"/>
                  <a:pt x="104" y="84"/>
                </a:cubicBezTo>
                <a:cubicBezTo>
                  <a:pt x="82" y="61"/>
                  <a:pt x="82" y="61"/>
                  <a:pt x="82" y="61"/>
                </a:cubicBezTo>
                <a:cubicBezTo>
                  <a:pt x="82" y="113"/>
                  <a:pt x="82" y="113"/>
                  <a:pt x="82" y="113"/>
                </a:cubicBezTo>
                <a:cubicBezTo>
                  <a:pt x="68" y="113"/>
                  <a:pt x="68" y="113"/>
                  <a:pt x="68" y="113"/>
                </a:cubicBezTo>
                <a:lnTo>
                  <a:pt x="68" y="61"/>
                </a:lnTo>
                <a:close/>
                <a:moveTo>
                  <a:pt x="10" y="75"/>
                </a:moveTo>
                <a:cubicBezTo>
                  <a:pt x="10" y="39"/>
                  <a:pt x="39" y="9"/>
                  <a:pt x="75" y="9"/>
                </a:cubicBezTo>
                <a:cubicBezTo>
                  <a:pt x="111" y="9"/>
                  <a:pt x="140" y="39"/>
                  <a:pt x="140" y="75"/>
                </a:cubicBezTo>
                <a:cubicBezTo>
                  <a:pt x="140" y="111"/>
                  <a:pt x="111" y="140"/>
                  <a:pt x="75" y="140"/>
                </a:cubicBezTo>
                <a:cubicBezTo>
                  <a:pt x="39" y="140"/>
                  <a:pt x="10" y="111"/>
                  <a:pt x="10" y="75"/>
                </a:cubicBezTo>
                <a:moveTo>
                  <a:pt x="0" y="75"/>
                </a:moveTo>
                <a:cubicBezTo>
                  <a:pt x="0" y="116"/>
                  <a:pt x="34" y="149"/>
                  <a:pt x="75" y="149"/>
                </a:cubicBezTo>
                <a:cubicBezTo>
                  <a:pt x="116" y="149"/>
                  <a:pt x="150" y="116"/>
                  <a:pt x="150" y="75"/>
                </a:cubicBezTo>
                <a:cubicBezTo>
                  <a:pt x="150" y="33"/>
                  <a:pt x="116" y="0"/>
                  <a:pt x="75" y="0"/>
                </a:cubicBezTo>
                <a:cubicBezTo>
                  <a:pt x="34" y="0"/>
                  <a:pt x="0" y="33"/>
                  <a:pt x="0" y="75"/>
                </a:cubicBezTo>
              </a:path>
            </a:pathLst>
          </a:custGeom>
          <a:solidFill>
            <a:schemeClr val="bg1"/>
          </a:solidFill>
          <a:ln>
            <a:noFill/>
          </a:ln>
          <a:extLst/>
        </p:spPr>
        <p:txBody>
          <a:bodyPr vert="horz" wrap="square" lIns="89630" tIns="44814" rIns="89630" bIns="44814" numCol="1" anchor="t" anchorCtr="0" compatLnSpc="1">
            <a:prstTxWarp prst="textNoShape">
              <a:avLst/>
            </a:prstTxWarp>
          </a:bodyPr>
          <a:lstStyle/>
          <a:p>
            <a:pPr defTabSz="914367"/>
            <a:endParaRPr lang="en-US" sz="1765" dirty="0">
              <a:ln>
                <a:solidFill>
                  <a:srgbClr val="FFFFFF">
                    <a:alpha val="0"/>
                  </a:srgbClr>
                </a:solidFill>
              </a:ln>
              <a:solidFill>
                <a:srgbClr val="000000"/>
              </a:solidFill>
            </a:endParaRPr>
          </a:p>
        </p:txBody>
      </p:sp>
      <p:pic>
        <p:nvPicPr>
          <p:cNvPr id="7" name="Picture 6"/>
          <p:cNvPicPr>
            <a:picLocks noChangeAspect="1"/>
          </p:cNvPicPr>
          <p:nvPr/>
        </p:nvPicPr>
        <p:blipFill>
          <a:blip r:embed="rId4"/>
          <a:stretch>
            <a:fillRect/>
          </a:stretch>
        </p:blipFill>
        <p:spPr>
          <a:xfrm>
            <a:off x="292804" y="1742597"/>
            <a:ext cx="3627548" cy="1686403"/>
          </a:xfrm>
          <a:prstGeom prst="rect">
            <a:avLst/>
          </a:prstGeom>
        </p:spPr>
      </p:pic>
      <p:sp>
        <p:nvSpPr>
          <p:cNvPr id="5" name="Cloud 4"/>
          <p:cNvSpPr/>
          <p:nvPr/>
        </p:nvSpPr>
        <p:spPr>
          <a:xfrm>
            <a:off x="8888410" y="4457506"/>
            <a:ext cx="1603617" cy="758743"/>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6" name="Flowchart: Magnetic Disk 5"/>
          <p:cNvSpPr/>
          <p:nvPr/>
        </p:nvSpPr>
        <p:spPr>
          <a:xfrm>
            <a:off x="7426156" y="6259870"/>
            <a:ext cx="647700" cy="393700"/>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10" name="&quot;No&quot; Symbol 9"/>
          <p:cNvSpPr/>
          <p:nvPr/>
        </p:nvSpPr>
        <p:spPr>
          <a:xfrm>
            <a:off x="8073856" y="5387475"/>
            <a:ext cx="558800" cy="474604"/>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49073" y="5811182"/>
            <a:ext cx="1658035" cy="941554"/>
          </a:xfrm>
          <a:prstGeom prst="rect">
            <a:avLst/>
          </a:prstGeom>
        </p:spPr>
      </p:pic>
      <p:sp>
        <p:nvSpPr>
          <p:cNvPr id="15" name="Smiley Face 14"/>
          <p:cNvSpPr/>
          <p:nvPr/>
        </p:nvSpPr>
        <p:spPr>
          <a:xfrm>
            <a:off x="11107108" y="4719142"/>
            <a:ext cx="555185" cy="440650"/>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16" name="Up Arrow 15"/>
          <p:cNvSpPr/>
          <p:nvPr/>
        </p:nvSpPr>
        <p:spPr>
          <a:xfrm>
            <a:off x="9618176" y="5315333"/>
            <a:ext cx="254000" cy="37097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Left-Right Arrow 20"/>
          <p:cNvSpPr/>
          <p:nvPr/>
        </p:nvSpPr>
        <p:spPr>
          <a:xfrm>
            <a:off x="8394700" y="6259870"/>
            <a:ext cx="660400" cy="37776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Left-Right Arrow 21"/>
          <p:cNvSpPr/>
          <p:nvPr/>
        </p:nvSpPr>
        <p:spPr>
          <a:xfrm>
            <a:off x="10492028" y="4833401"/>
            <a:ext cx="560445" cy="17702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Left Arrow 22"/>
          <p:cNvSpPr/>
          <p:nvPr/>
        </p:nvSpPr>
        <p:spPr>
          <a:xfrm rot="18446026">
            <a:off x="8501535" y="5114557"/>
            <a:ext cx="415756" cy="16151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Left Arrow 23"/>
          <p:cNvSpPr/>
          <p:nvPr/>
        </p:nvSpPr>
        <p:spPr>
          <a:xfrm rot="7609288">
            <a:off x="7813369" y="5945233"/>
            <a:ext cx="415756" cy="16151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49073" y="4572479"/>
            <a:ext cx="534061" cy="534061"/>
          </a:xfrm>
          <a:prstGeom prst="rect">
            <a:avLst/>
          </a:prstGeom>
        </p:spPr>
      </p:pic>
      <p:pic>
        <p:nvPicPr>
          <p:cNvPr id="3" name="Picture 2">
            <a:extLst>
              <a:ext uri="{FF2B5EF4-FFF2-40B4-BE49-F238E27FC236}">
                <a16:creationId xmlns:a16="http://schemas.microsoft.com/office/drawing/2014/main" id="{960CE474-E158-4DC6-9749-F7A3E5A7D340}"/>
              </a:ext>
            </a:extLst>
          </p:cNvPr>
          <p:cNvPicPr>
            <a:picLocks noChangeAspect="1"/>
          </p:cNvPicPr>
          <p:nvPr/>
        </p:nvPicPr>
        <p:blipFill>
          <a:blip r:embed="rId7"/>
          <a:stretch>
            <a:fillRect/>
          </a:stretch>
        </p:blipFill>
        <p:spPr>
          <a:xfrm>
            <a:off x="940727" y="2765218"/>
            <a:ext cx="6046483" cy="3902853"/>
          </a:xfrm>
          <a:prstGeom prst="rect">
            <a:avLst/>
          </a:prstGeom>
        </p:spPr>
      </p:pic>
      <p:pic>
        <p:nvPicPr>
          <p:cNvPr id="11" name="Picture 10">
            <a:extLst>
              <a:ext uri="{FF2B5EF4-FFF2-40B4-BE49-F238E27FC236}">
                <a16:creationId xmlns:a16="http://schemas.microsoft.com/office/drawing/2014/main" id="{92353F15-D702-443F-A10E-391010996E39}"/>
              </a:ext>
            </a:extLst>
          </p:cNvPr>
          <p:cNvPicPr>
            <a:picLocks noChangeAspect="1"/>
          </p:cNvPicPr>
          <p:nvPr/>
        </p:nvPicPr>
        <p:blipFill>
          <a:blip r:embed="rId8"/>
          <a:stretch>
            <a:fillRect/>
          </a:stretch>
        </p:blipFill>
        <p:spPr>
          <a:xfrm>
            <a:off x="8518931" y="336399"/>
            <a:ext cx="2592589" cy="3526174"/>
          </a:xfrm>
          <a:prstGeom prst="rect">
            <a:avLst/>
          </a:prstGeom>
        </p:spPr>
      </p:pic>
      <p:sp>
        <p:nvSpPr>
          <p:cNvPr id="13" name="TextBox 12">
            <a:extLst>
              <a:ext uri="{FF2B5EF4-FFF2-40B4-BE49-F238E27FC236}">
                <a16:creationId xmlns:a16="http://schemas.microsoft.com/office/drawing/2014/main" id="{2DAFBE7E-2B96-4ADC-BE35-7C724EE9E28D}"/>
              </a:ext>
            </a:extLst>
          </p:cNvPr>
          <p:cNvSpPr txBox="1"/>
          <p:nvPr/>
        </p:nvSpPr>
        <p:spPr>
          <a:xfrm>
            <a:off x="292804" y="825500"/>
            <a:ext cx="6946196" cy="646331"/>
          </a:xfrm>
          <a:prstGeom prst="rect">
            <a:avLst/>
          </a:prstGeom>
          <a:noFill/>
        </p:spPr>
        <p:txBody>
          <a:bodyPr wrap="square" rtlCol="0">
            <a:spAutoFit/>
          </a:bodyPr>
          <a:lstStyle/>
          <a:p>
            <a:r>
              <a:rPr lang="en-GB" dirty="0"/>
              <a:t>https://powerbi.Microsoft.com</a:t>
            </a:r>
          </a:p>
          <a:p>
            <a:r>
              <a:rPr lang="en-GB" dirty="0"/>
              <a:t>https://app.powerbi.com</a:t>
            </a:r>
          </a:p>
        </p:txBody>
      </p:sp>
    </p:spTree>
    <p:extLst>
      <p:ext uri="{BB962C8B-B14F-4D97-AF65-F5344CB8AC3E}">
        <p14:creationId xmlns:p14="http://schemas.microsoft.com/office/powerpoint/2010/main" val="2279672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9871" y="0"/>
            <a:ext cx="10592258" cy="6858000"/>
          </a:xfrm>
          <a:prstGeom prst="rect">
            <a:avLst/>
          </a:prstGeom>
        </p:spPr>
      </p:pic>
    </p:spTree>
    <p:extLst>
      <p:ext uri="{BB962C8B-B14F-4D97-AF65-F5344CB8AC3E}">
        <p14:creationId xmlns:p14="http://schemas.microsoft.com/office/powerpoint/2010/main" val="1998796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54745" y="18288"/>
            <a:ext cx="11887200" cy="646331"/>
          </a:xfrm>
          <a:prstGeom prst="rect">
            <a:avLst/>
          </a:prstGeom>
          <a:noFill/>
        </p:spPr>
        <p:txBody>
          <a:bodyPr wrap="square" rtlCol="0">
            <a:spAutoFit/>
          </a:bodyPr>
          <a:lstStyle/>
          <a:p>
            <a:r>
              <a:rPr lang="en-US" sz="3600" dirty="0">
                <a:latin typeface="+mj-lt"/>
              </a:rPr>
              <a:t>Today, BI extends to everyone</a:t>
            </a:r>
            <a:endParaRPr lang="en-US" sz="3600" dirty="0">
              <a:latin typeface="+mj-lt"/>
              <a:cs typeface="Segoe UI" panose="020B0502040204020203" pitchFamily="34" charset="0"/>
            </a:endParaRPr>
          </a:p>
        </p:txBody>
      </p:sp>
      <p:sp>
        <p:nvSpPr>
          <p:cNvPr id="11" name="Flowchart: Document 3"/>
          <p:cNvSpPr/>
          <p:nvPr/>
        </p:nvSpPr>
        <p:spPr bwMode="auto">
          <a:xfrm flipH="1" flipV="1">
            <a:off x="0" y="1448851"/>
            <a:ext cx="12192000" cy="5849640"/>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1667 h 22237"/>
              <a:gd name="connsiteX1" fmla="*/ 21600 w 21600"/>
              <a:gd name="connsiteY1" fmla="*/ 1667 h 22237"/>
              <a:gd name="connsiteX2" fmla="*/ 21578 w 21600"/>
              <a:gd name="connsiteY2" fmla="*/ 1666 h 22237"/>
              <a:gd name="connsiteX3" fmla="*/ 0 w 21600"/>
              <a:gd name="connsiteY3" fmla="*/ 21839 h 22237"/>
              <a:gd name="connsiteX4" fmla="*/ 0 w 21600"/>
              <a:gd name="connsiteY4" fmla="*/ 1667 h 22237"/>
              <a:gd name="connsiteX0" fmla="*/ 0 w 21600"/>
              <a:gd name="connsiteY0" fmla="*/ 1708 h 22278"/>
              <a:gd name="connsiteX1" fmla="*/ 21600 w 21600"/>
              <a:gd name="connsiteY1" fmla="*/ 1708 h 22278"/>
              <a:gd name="connsiteX2" fmla="*/ 21578 w 21600"/>
              <a:gd name="connsiteY2" fmla="*/ 1661 h 22278"/>
              <a:gd name="connsiteX3" fmla="*/ 0 w 21600"/>
              <a:gd name="connsiteY3" fmla="*/ 21880 h 22278"/>
              <a:gd name="connsiteX4" fmla="*/ 0 w 21600"/>
              <a:gd name="connsiteY4" fmla="*/ 1708 h 22278"/>
              <a:gd name="connsiteX0" fmla="*/ 0 w 21600"/>
              <a:gd name="connsiteY0" fmla="*/ 1668 h 22238"/>
              <a:gd name="connsiteX1" fmla="*/ 21600 w 21600"/>
              <a:gd name="connsiteY1" fmla="*/ 1668 h 22238"/>
              <a:gd name="connsiteX2" fmla="*/ 21578 w 21600"/>
              <a:gd name="connsiteY2" fmla="*/ 1667 h 22238"/>
              <a:gd name="connsiteX3" fmla="*/ 0 w 21600"/>
              <a:gd name="connsiteY3" fmla="*/ 21840 h 22238"/>
              <a:gd name="connsiteX4" fmla="*/ 0 w 21600"/>
              <a:gd name="connsiteY4" fmla="*/ 1668 h 22238"/>
              <a:gd name="connsiteX0" fmla="*/ 0 w 21600"/>
              <a:gd name="connsiteY0" fmla="*/ 1668 h 22238"/>
              <a:gd name="connsiteX1" fmla="*/ 21600 w 21600"/>
              <a:gd name="connsiteY1" fmla="*/ 1668 h 22238"/>
              <a:gd name="connsiteX2" fmla="*/ 21588 w 21600"/>
              <a:gd name="connsiteY2" fmla="*/ 1667 h 22238"/>
              <a:gd name="connsiteX3" fmla="*/ 0 w 21600"/>
              <a:gd name="connsiteY3" fmla="*/ 21840 h 22238"/>
              <a:gd name="connsiteX4" fmla="*/ 0 w 21600"/>
              <a:gd name="connsiteY4" fmla="*/ 1668 h 22238"/>
              <a:gd name="connsiteX0" fmla="*/ 0 w 21607"/>
              <a:gd name="connsiteY0" fmla="*/ 1648 h 22219"/>
              <a:gd name="connsiteX1" fmla="*/ 21600 w 21607"/>
              <a:gd name="connsiteY1" fmla="*/ 1648 h 22219"/>
              <a:gd name="connsiteX2" fmla="*/ 21607 w 21607"/>
              <a:gd name="connsiteY2" fmla="*/ 1670 h 22219"/>
              <a:gd name="connsiteX3" fmla="*/ 0 w 21607"/>
              <a:gd name="connsiteY3" fmla="*/ 21820 h 22219"/>
              <a:gd name="connsiteX4" fmla="*/ 0 w 21607"/>
              <a:gd name="connsiteY4" fmla="*/ 1648 h 22219"/>
              <a:gd name="connsiteX0" fmla="*/ 0 w 21600"/>
              <a:gd name="connsiteY0" fmla="*/ 1648 h 22219"/>
              <a:gd name="connsiteX1" fmla="*/ 21600 w 21600"/>
              <a:gd name="connsiteY1" fmla="*/ 1648 h 22219"/>
              <a:gd name="connsiteX2" fmla="*/ 21597 w 21600"/>
              <a:gd name="connsiteY2" fmla="*/ 1670 h 22219"/>
              <a:gd name="connsiteX3" fmla="*/ 0 w 21600"/>
              <a:gd name="connsiteY3" fmla="*/ 21820 h 22219"/>
              <a:gd name="connsiteX4" fmla="*/ 0 w 21600"/>
              <a:gd name="connsiteY4" fmla="*/ 1648 h 2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2219">
                <a:moveTo>
                  <a:pt x="0" y="1648"/>
                </a:moveTo>
                <a:lnTo>
                  <a:pt x="21600" y="1648"/>
                </a:lnTo>
                <a:cubicBezTo>
                  <a:pt x="21600" y="7422"/>
                  <a:pt x="21597" y="-4104"/>
                  <a:pt x="21597" y="1670"/>
                </a:cubicBezTo>
                <a:cubicBezTo>
                  <a:pt x="10797" y="1670"/>
                  <a:pt x="10800" y="25570"/>
                  <a:pt x="0" y="21820"/>
                </a:cubicBezTo>
                <a:lnTo>
                  <a:pt x="0" y="164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Flowchart: Document 3"/>
          <p:cNvSpPr/>
          <p:nvPr/>
        </p:nvSpPr>
        <p:spPr bwMode="auto">
          <a:xfrm flipH="1" flipV="1">
            <a:off x="0" y="2965567"/>
            <a:ext cx="12192000" cy="4214163"/>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1667 h 22237"/>
              <a:gd name="connsiteX1" fmla="*/ 21600 w 21600"/>
              <a:gd name="connsiteY1" fmla="*/ 1667 h 22237"/>
              <a:gd name="connsiteX2" fmla="*/ 21578 w 21600"/>
              <a:gd name="connsiteY2" fmla="*/ 1666 h 22237"/>
              <a:gd name="connsiteX3" fmla="*/ 0 w 21600"/>
              <a:gd name="connsiteY3" fmla="*/ 21839 h 22237"/>
              <a:gd name="connsiteX4" fmla="*/ 0 w 21600"/>
              <a:gd name="connsiteY4" fmla="*/ 1667 h 22237"/>
              <a:gd name="connsiteX0" fmla="*/ 0 w 21600"/>
              <a:gd name="connsiteY0" fmla="*/ 1708 h 22278"/>
              <a:gd name="connsiteX1" fmla="*/ 21600 w 21600"/>
              <a:gd name="connsiteY1" fmla="*/ 1708 h 22278"/>
              <a:gd name="connsiteX2" fmla="*/ 21578 w 21600"/>
              <a:gd name="connsiteY2" fmla="*/ 1661 h 22278"/>
              <a:gd name="connsiteX3" fmla="*/ 0 w 21600"/>
              <a:gd name="connsiteY3" fmla="*/ 21880 h 22278"/>
              <a:gd name="connsiteX4" fmla="*/ 0 w 21600"/>
              <a:gd name="connsiteY4" fmla="*/ 1708 h 22278"/>
              <a:gd name="connsiteX0" fmla="*/ 0 w 21600"/>
              <a:gd name="connsiteY0" fmla="*/ 1668 h 22238"/>
              <a:gd name="connsiteX1" fmla="*/ 21600 w 21600"/>
              <a:gd name="connsiteY1" fmla="*/ 1668 h 22238"/>
              <a:gd name="connsiteX2" fmla="*/ 21578 w 21600"/>
              <a:gd name="connsiteY2" fmla="*/ 1667 h 22238"/>
              <a:gd name="connsiteX3" fmla="*/ 0 w 21600"/>
              <a:gd name="connsiteY3" fmla="*/ 21840 h 22238"/>
              <a:gd name="connsiteX4" fmla="*/ 0 w 21600"/>
              <a:gd name="connsiteY4" fmla="*/ 1668 h 22238"/>
              <a:gd name="connsiteX0" fmla="*/ 0 w 21600"/>
              <a:gd name="connsiteY0" fmla="*/ 1668 h 22238"/>
              <a:gd name="connsiteX1" fmla="*/ 21600 w 21600"/>
              <a:gd name="connsiteY1" fmla="*/ 1668 h 22238"/>
              <a:gd name="connsiteX2" fmla="*/ 21588 w 21600"/>
              <a:gd name="connsiteY2" fmla="*/ 1667 h 22238"/>
              <a:gd name="connsiteX3" fmla="*/ 0 w 21600"/>
              <a:gd name="connsiteY3" fmla="*/ 21840 h 22238"/>
              <a:gd name="connsiteX4" fmla="*/ 0 w 21600"/>
              <a:gd name="connsiteY4" fmla="*/ 1668 h 22238"/>
              <a:gd name="connsiteX0" fmla="*/ 0 w 21607"/>
              <a:gd name="connsiteY0" fmla="*/ 1648 h 22219"/>
              <a:gd name="connsiteX1" fmla="*/ 21600 w 21607"/>
              <a:gd name="connsiteY1" fmla="*/ 1648 h 22219"/>
              <a:gd name="connsiteX2" fmla="*/ 21607 w 21607"/>
              <a:gd name="connsiteY2" fmla="*/ 1670 h 22219"/>
              <a:gd name="connsiteX3" fmla="*/ 0 w 21607"/>
              <a:gd name="connsiteY3" fmla="*/ 21820 h 22219"/>
              <a:gd name="connsiteX4" fmla="*/ 0 w 21607"/>
              <a:gd name="connsiteY4" fmla="*/ 1648 h 22219"/>
              <a:gd name="connsiteX0" fmla="*/ 0 w 21600"/>
              <a:gd name="connsiteY0" fmla="*/ 1648 h 22219"/>
              <a:gd name="connsiteX1" fmla="*/ 21600 w 21600"/>
              <a:gd name="connsiteY1" fmla="*/ 1648 h 22219"/>
              <a:gd name="connsiteX2" fmla="*/ 21597 w 21600"/>
              <a:gd name="connsiteY2" fmla="*/ 1670 h 22219"/>
              <a:gd name="connsiteX3" fmla="*/ 0 w 21600"/>
              <a:gd name="connsiteY3" fmla="*/ 21820 h 22219"/>
              <a:gd name="connsiteX4" fmla="*/ 0 w 21600"/>
              <a:gd name="connsiteY4" fmla="*/ 1648 h 2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2219">
                <a:moveTo>
                  <a:pt x="0" y="1648"/>
                </a:moveTo>
                <a:lnTo>
                  <a:pt x="21600" y="1648"/>
                </a:lnTo>
                <a:cubicBezTo>
                  <a:pt x="21600" y="7422"/>
                  <a:pt x="21597" y="-4104"/>
                  <a:pt x="21597" y="1670"/>
                </a:cubicBezTo>
                <a:cubicBezTo>
                  <a:pt x="10797" y="1670"/>
                  <a:pt x="10800" y="25570"/>
                  <a:pt x="0" y="21820"/>
                </a:cubicBezTo>
                <a:lnTo>
                  <a:pt x="0" y="1648"/>
                </a:lnTo>
                <a:close/>
              </a:path>
            </a:pathLst>
          </a:cu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Flowchart: Document 3"/>
          <p:cNvSpPr/>
          <p:nvPr/>
        </p:nvSpPr>
        <p:spPr bwMode="auto">
          <a:xfrm flipH="1" flipV="1">
            <a:off x="0" y="4323238"/>
            <a:ext cx="12192000" cy="2752476"/>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1667 h 22237"/>
              <a:gd name="connsiteX1" fmla="*/ 21600 w 21600"/>
              <a:gd name="connsiteY1" fmla="*/ 1667 h 22237"/>
              <a:gd name="connsiteX2" fmla="*/ 21578 w 21600"/>
              <a:gd name="connsiteY2" fmla="*/ 1666 h 22237"/>
              <a:gd name="connsiteX3" fmla="*/ 0 w 21600"/>
              <a:gd name="connsiteY3" fmla="*/ 21839 h 22237"/>
              <a:gd name="connsiteX4" fmla="*/ 0 w 21600"/>
              <a:gd name="connsiteY4" fmla="*/ 1667 h 22237"/>
              <a:gd name="connsiteX0" fmla="*/ 0 w 21600"/>
              <a:gd name="connsiteY0" fmla="*/ 1708 h 22278"/>
              <a:gd name="connsiteX1" fmla="*/ 21600 w 21600"/>
              <a:gd name="connsiteY1" fmla="*/ 1708 h 22278"/>
              <a:gd name="connsiteX2" fmla="*/ 21578 w 21600"/>
              <a:gd name="connsiteY2" fmla="*/ 1661 h 22278"/>
              <a:gd name="connsiteX3" fmla="*/ 0 w 21600"/>
              <a:gd name="connsiteY3" fmla="*/ 21880 h 22278"/>
              <a:gd name="connsiteX4" fmla="*/ 0 w 21600"/>
              <a:gd name="connsiteY4" fmla="*/ 1708 h 22278"/>
              <a:gd name="connsiteX0" fmla="*/ 0 w 21600"/>
              <a:gd name="connsiteY0" fmla="*/ 1668 h 22238"/>
              <a:gd name="connsiteX1" fmla="*/ 21600 w 21600"/>
              <a:gd name="connsiteY1" fmla="*/ 1668 h 22238"/>
              <a:gd name="connsiteX2" fmla="*/ 21578 w 21600"/>
              <a:gd name="connsiteY2" fmla="*/ 1667 h 22238"/>
              <a:gd name="connsiteX3" fmla="*/ 0 w 21600"/>
              <a:gd name="connsiteY3" fmla="*/ 21840 h 22238"/>
              <a:gd name="connsiteX4" fmla="*/ 0 w 21600"/>
              <a:gd name="connsiteY4" fmla="*/ 1668 h 22238"/>
              <a:gd name="connsiteX0" fmla="*/ 0 w 21600"/>
              <a:gd name="connsiteY0" fmla="*/ 1668 h 22238"/>
              <a:gd name="connsiteX1" fmla="*/ 21600 w 21600"/>
              <a:gd name="connsiteY1" fmla="*/ 1668 h 22238"/>
              <a:gd name="connsiteX2" fmla="*/ 21588 w 21600"/>
              <a:gd name="connsiteY2" fmla="*/ 1667 h 22238"/>
              <a:gd name="connsiteX3" fmla="*/ 0 w 21600"/>
              <a:gd name="connsiteY3" fmla="*/ 21840 h 22238"/>
              <a:gd name="connsiteX4" fmla="*/ 0 w 21600"/>
              <a:gd name="connsiteY4" fmla="*/ 1668 h 22238"/>
              <a:gd name="connsiteX0" fmla="*/ 0 w 21607"/>
              <a:gd name="connsiteY0" fmla="*/ 1648 h 22219"/>
              <a:gd name="connsiteX1" fmla="*/ 21600 w 21607"/>
              <a:gd name="connsiteY1" fmla="*/ 1648 h 22219"/>
              <a:gd name="connsiteX2" fmla="*/ 21607 w 21607"/>
              <a:gd name="connsiteY2" fmla="*/ 1670 h 22219"/>
              <a:gd name="connsiteX3" fmla="*/ 0 w 21607"/>
              <a:gd name="connsiteY3" fmla="*/ 21820 h 22219"/>
              <a:gd name="connsiteX4" fmla="*/ 0 w 21607"/>
              <a:gd name="connsiteY4" fmla="*/ 1648 h 22219"/>
              <a:gd name="connsiteX0" fmla="*/ 0 w 21600"/>
              <a:gd name="connsiteY0" fmla="*/ 1648 h 22219"/>
              <a:gd name="connsiteX1" fmla="*/ 21600 w 21600"/>
              <a:gd name="connsiteY1" fmla="*/ 1648 h 22219"/>
              <a:gd name="connsiteX2" fmla="*/ 21597 w 21600"/>
              <a:gd name="connsiteY2" fmla="*/ 1670 h 22219"/>
              <a:gd name="connsiteX3" fmla="*/ 0 w 21600"/>
              <a:gd name="connsiteY3" fmla="*/ 21820 h 22219"/>
              <a:gd name="connsiteX4" fmla="*/ 0 w 21600"/>
              <a:gd name="connsiteY4" fmla="*/ 1648 h 2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2219">
                <a:moveTo>
                  <a:pt x="0" y="1648"/>
                </a:moveTo>
                <a:lnTo>
                  <a:pt x="21600" y="1648"/>
                </a:lnTo>
                <a:cubicBezTo>
                  <a:pt x="21600" y="7422"/>
                  <a:pt x="21597" y="-4104"/>
                  <a:pt x="21597" y="1670"/>
                </a:cubicBezTo>
                <a:cubicBezTo>
                  <a:pt x="10797" y="1670"/>
                  <a:pt x="10800" y="25570"/>
                  <a:pt x="0" y="21820"/>
                </a:cubicBezTo>
                <a:lnTo>
                  <a:pt x="0" y="1648"/>
                </a:lnTo>
                <a:close/>
              </a:path>
            </a:pathLst>
          </a:cu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5" name="Group 14"/>
          <p:cNvGrpSpPr/>
          <p:nvPr/>
        </p:nvGrpSpPr>
        <p:grpSpPr>
          <a:xfrm>
            <a:off x="9070849" y="1595305"/>
            <a:ext cx="2900486" cy="775330"/>
            <a:chOff x="9144795" y="1677837"/>
            <a:chExt cx="2900486" cy="775330"/>
          </a:xfrm>
          <a:solidFill>
            <a:srgbClr val="EDC30D"/>
          </a:solidFill>
        </p:grpSpPr>
        <p:sp>
          <p:nvSpPr>
            <p:cNvPr id="16" name="Freeform 13"/>
            <p:cNvSpPr>
              <a:spLocks noChangeAspect="1" noEditPoints="1"/>
            </p:cNvSpPr>
            <p:nvPr/>
          </p:nvSpPr>
          <p:spPr bwMode="auto">
            <a:xfrm>
              <a:off x="11387797" y="1748186"/>
              <a:ext cx="657484" cy="667042"/>
            </a:xfrm>
            <a:custGeom>
              <a:avLst/>
              <a:gdLst>
                <a:gd name="T0" fmla="*/ 147 w 288"/>
                <a:gd name="T1" fmla="*/ 116 h 293"/>
                <a:gd name="T2" fmla="*/ 147 w 288"/>
                <a:gd name="T3" fmla="*/ 116 h 293"/>
                <a:gd name="T4" fmla="*/ 147 w 288"/>
                <a:gd name="T5" fmla="*/ 116 h 293"/>
                <a:gd name="T6" fmla="*/ 203 w 288"/>
                <a:gd name="T7" fmla="*/ 58 h 293"/>
                <a:gd name="T8" fmla="*/ 146 w 288"/>
                <a:gd name="T9" fmla="*/ 1 h 293"/>
                <a:gd name="T10" fmla="*/ 106 w 288"/>
                <a:gd name="T11" fmla="*/ 18 h 293"/>
                <a:gd name="T12" fmla="*/ 90 w 288"/>
                <a:gd name="T13" fmla="*/ 59 h 293"/>
                <a:gd name="T14" fmla="*/ 107 w 288"/>
                <a:gd name="T15" fmla="*/ 99 h 293"/>
                <a:gd name="T16" fmla="*/ 147 w 288"/>
                <a:gd name="T17" fmla="*/ 116 h 293"/>
                <a:gd name="T18" fmla="*/ 240 w 288"/>
                <a:gd name="T19" fmla="*/ 293 h 293"/>
                <a:gd name="T20" fmla="*/ 288 w 288"/>
                <a:gd name="T21" fmla="*/ 292 h 293"/>
                <a:gd name="T22" fmla="*/ 255 w 288"/>
                <a:gd name="T23" fmla="*/ 185 h 293"/>
                <a:gd name="T24" fmla="*/ 189 w 288"/>
                <a:gd name="T25" fmla="*/ 135 h 293"/>
                <a:gd name="T26" fmla="*/ 172 w 288"/>
                <a:gd name="T27" fmla="*/ 135 h 293"/>
                <a:gd name="T28" fmla="*/ 172 w 288"/>
                <a:gd name="T29" fmla="*/ 136 h 293"/>
                <a:gd name="T30" fmla="*/ 173 w 288"/>
                <a:gd name="T31" fmla="*/ 137 h 293"/>
                <a:gd name="T32" fmla="*/ 172 w 288"/>
                <a:gd name="T33" fmla="*/ 139 h 293"/>
                <a:gd name="T34" fmla="*/ 161 w 288"/>
                <a:gd name="T35" fmla="*/ 155 h 293"/>
                <a:gd name="T36" fmla="*/ 173 w 288"/>
                <a:gd name="T37" fmla="*/ 232 h 293"/>
                <a:gd name="T38" fmla="*/ 148 w 288"/>
                <a:gd name="T39" fmla="*/ 263 h 293"/>
                <a:gd name="T40" fmla="*/ 138 w 288"/>
                <a:gd name="T41" fmla="*/ 250 h 293"/>
                <a:gd name="T42" fmla="*/ 123 w 288"/>
                <a:gd name="T43" fmla="*/ 233 h 293"/>
                <a:gd name="T44" fmla="*/ 133 w 288"/>
                <a:gd name="T45" fmla="*/ 155 h 293"/>
                <a:gd name="T46" fmla="*/ 122 w 288"/>
                <a:gd name="T47" fmla="*/ 139 h 293"/>
                <a:gd name="T48" fmla="*/ 122 w 288"/>
                <a:gd name="T49" fmla="*/ 138 h 293"/>
                <a:gd name="T50" fmla="*/ 122 w 288"/>
                <a:gd name="T51" fmla="*/ 136 h 293"/>
                <a:gd name="T52" fmla="*/ 122 w 288"/>
                <a:gd name="T53" fmla="*/ 135 h 293"/>
                <a:gd name="T54" fmla="*/ 101 w 288"/>
                <a:gd name="T55" fmla="*/ 135 h 293"/>
                <a:gd name="T56" fmla="*/ 33 w 288"/>
                <a:gd name="T57" fmla="*/ 185 h 293"/>
                <a:gd name="T58" fmla="*/ 0 w 288"/>
                <a:gd name="T59" fmla="*/ 293 h 293"/>
                <a:gd name="T60" fmla="*/ 49 w 288"/>
                <a:gd name="T61" fmla="*/ 293 h 293"/>
                <a:gd name="T62" fmla="*/ 69 w 288"/>
                <a:gd name="T63" fmla="*/ 222 h 293"/>
                <a:gd name="T64" fmla="*/ 84 w 288"/>
                <a:gd name="T65" fmla="*/ 222 h 293"/>
                <a:gd name="T66" fmla="*/ 63 w 288"/>
                <a:gd name="T67" fmla="*/ 293 h 293"/>
                <a:gd name="T68" fmla="*/ 225 w 288"/>
                <a:gd name="T69" fmla="*/ 293 h 293"/>
                <a:gd name="T70" fmla="*/ 205 w 288"/>
                <a:gd name="T71" fmla="*/ 221 h 293"/>
                <a:gd name="T72" fmla="*/ 219 w 288"/>
                <a:gd name="T73" fmla="*/ 221 h 293"/>
                <a:gd name="T74" fmla="*/ 240 w 288"/>
                <a:gd name="T75" fmla="*/ 293 h 293"/>
                <a:gd name="T76" fmla="*/ 154 w 288"/>
                <a:gd name="T77" fmla="*/ 150 h 293"/>
                <a:gd name="T78" fmla="*/ 164 w 288"/>
                <a:gd name="T79" fmla="*/ 138 h 293"/>
                <a:gd name="T80" fmla="*/ 164 w 288"/>
                <a:gd name="T81" fmla="*/ 137 h 293"/>
                <a:gd name="T82" fmla="*/ 162 w 288"/>
                <a:gd name="T83" fmla="*/ 135 h 293"/>
                <a:gd name="T84" fmla="*/ 158 w 288"/>
                <a:gd name="T85" fmla="*/ 132 h 293"/>
                <a:gd name="T86" fmla="*/ 147 w 288"/>
                <a:gd name="T87" fmla="*/ 130 h 293"/>
                <a:gd name="T88" fmla="*/ 137 w 288"/>
                <a:gd name="T89" fmla="*/ 132 h 293"/>
                <a:gd name="T90" fmla="*/ 132 w 288"/>
                <a:gd name="T91" fmla="*/ 135 h 293"/>
                <a:gd name="T92" fmla="*/ 131 w 288"/>
                <a:gd name="T93" fmla="*/ 138 h 293"/>
                <a:gd name="T94" fmla="*/ 131 w 288"/>
                <a:gd name="T95" fmla="*/ 138 h 293"/>
                <a:gd name="T96" fmla="*/ 140 w 288"/>
                <a:gd name="T97" fmla="*/ 150 h 293"/>
                <a:gd name="T98" fmla="*/ 143 w 288"/>
                <a:gd name="T99" fmla="*/ 152 h 293"/>
                <a:gd name="T100" fmla="*/ 132 w 288"/>
                <a:gd name="T101" fmla="*/ 230 h 293"/>
                <a:gd name="T102" fmla="*/ 144 w 288"/>
                <a:gd name="T103" fmla="*/ 244 h 293"/>
                <a:gd name="T104" fmla="*/ 146 w 288"/>
                <a:gd name="T105" fmla="*/ 247 h 293"/>
                <a:gd name="T106" fmla="*/ 148 w 288"/>
                <a:gd name="T107" fmla="*/ 249 h 293"/>
                <a:gd name="T108" fmla="*/ 150 w 288"/>
                <a:gd name="T109" fmla="*/ 247 h 293"/>
                <a:gd name="T110" fmla="*/ 152 w 288"/>
                <a:gd name="T111" fmla="*/ 244 h 293"/>
                <a:gd name="T112" fmla="*/ 164 w 288"/>
                <a:gd name="T113" fmla="*/ 230 h 293"/>
                <a:gd name="T114" fmla="*/ 152 w 288"/>
                <a:gd name="T115" fmla="*/ 152 h 293"/>
                <a:gd name="T116" fmla="*/ 154 w 288"/>
                <a:gd name="T117" fmla="*/ 15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8" h="293">
                  <a:moveTo>
                    <a:pt x="147" y="116"/>
                  </a:moveTo>
                  <a:cubicBezTo>
                    <a:pt x="147" y="116"/>
                    <a:pt x="147" y="116"/>
                    <a:pt x="147" y="116"/>
                  </a:cubicBezTo>
                  <a:cubicBezTo>
                    <a:pt x="147" y="116"/>
                    <a:pt x="147" y="116"/>
                    <a:pt x="147" y="116"/>
                  </a:cubicBezTo>
                  <a:cubicBezTo>
                    <a:pt x="178" y="115"/>
                    <a:pt x="203" y="89"/>
                    <a:pt x="203" y="58"/>
                  </a:cubicBezTo>
                  <a:cubicBezTo>
                    <a:pt x="202" y="26"/>
                    <a:pt x="177" y="0"/>
                    <a:pt x="146" y="1"/>
                  </a:cubicBezTo>
                  <a:cubicBezTo>
                    <a:pt x="131" y="1"/>
                    <a:pt x="117" y="7"/>
                    <a:pt x="106" y="18"/>
                  </a:cubicBezTo>
                  <a:cubicBezTo>
                    <a:pt x="96" y="29"/>
                    <a:pt x="90" y="43"/>
                    <a:pt x="90" y="59"/>
                  </a:cubicBezTo>
                  <a:cubicBezTo>
                    <a:pt x="90" y="74"/>
                    <a:pt x="96" y="89"/>
                    <a:pt x="107" y="99"/>
                  </a:cubicBezTo>
                  <a:cubicBezTo>
                    <a:pt x="118" y="110"/>
                    <a:pt x="132" y="116"/>
                    <a:pt x="147" y="116"/>
                  </a:cubicBezTo>
                  <a:close/>
                  <a:moveTo>
                    <a:pt x="240" y="293"/>
                  </a:moveTo>
                  <a:cubicBezTo>
                    <a:pt x="288" y="292"/>
                    <a:pt x="288" y="292"/>
                    <a:pt x="288" y="292"/>
                  </a:cubicBezTo>
                  <a:cubicBezTo>
                    <a:pt x="255" y="185"/>
                    <a:pt x="255" y="185"/>
                    <a:pt x="255" y="185"/>
                  </a:cubicBezTo>
                  <a:cubicBezTo>
                    <a:pt x="250" y="167"/>
                    <a:pt x="228" y="136"/>
                    <a:pt x="189" y="135"/>
                  </a:cubicBezTo>
                  <a:cubicBezTo>
                    <a:pt x="172" y="135"/>
                    <a:pt x="172" y="135"/>
                    <a:pt x="172" y="135"/>
                  </a:cubicBezTo>
                  <a:cubicBezTo>
                    <a:pt x="172" y="135"/>
                    <a:pt x="172" y="135"/>
                    <a:pt x="172" y="136"/>
                  </a:cubicBezTo>
                  <a:cubicBezTo>
                    <a:pt x="173" y="137"/>
                    <a:pt x="173" y="137"/>
                    <a:pt x="173" y="137"/>
                  </a:cubicBezTo>
                  <a:cubicBezTo>
                    <a:pt x="172" y="139"/>
                    <a:pt x="172" y="139"/>
                    <a:pt x="172" y="139"/>
                  </a:cubicBezTo>
                  <a:cubicBezTo>
                    <a:pt x="172" y="143"/>
                    <a:pt x="168" y="148"/>
                    <a:pt x="161" y="155"/>
                  </a:cubicBezTo>
                  <a:cubicBezTo>
                    <a:pt x="173" y="232"/>
                    <a:pt x="173" y="232"/>
                    <a:pt x="173" y="232"/>
                  </a:cubicBezTo>
                  <a:cubicBezTo>
                    <a:pt x="148" y="263"/>
                    <a:pt x="148" y="263"/>
                    <a:pt x="148" y="263"/>
                  </a:cubicBezTo>
                  <a:cubicBezTo>
                    <a:pt x="138" y="250"/>
                    <a:pt x="138" y="250"/>
                    <a:pt x="138" y="250"/>
                  </a:cubicBezTo>
                  <a:cubicBezTo>
                    <a:pt x="123" y="233"/>
                    <a:pt x="123" y="233"/>
                    <a:pt x="123" y="233"/>
                  </a:cubicBezTo>
                  <a:cubicBezTo>
                    <a:pt x="133" y="155"/>
                    <a:pt x="133" y="155"/>
                    <a:pt x="133" y="155"/>
                  </a:cubicBezTo>
                  <a:cubicBezTo>
                    <a:pt x="126" y="149"/>
                    <a:pt x="122" y="143"/>
                    <a:pt x="122" y="139"/>
                  </a:cubicBezTo>
                  <a:cubicBezTo>
                    <a:pt x="122" y="138"/>
                    <a:pt x="122" y="138"/>
                    <a:pt x="122" y="138"/>
                  </a:cubicBezTo>
                  <a:cubicBezTo>
                    <a:pt x="122" y="136"/>
                    <a:pt x="122" y="136"/>
                    <a:pt x="122" y="136"/>
                  </a:cubicBezTo>
                  <a:cubicBezTo>
                    <a:pt x="122" y="136"/>
                    <a:pt x="122" y="135"/>
                    <a:pt x="122" y="135"/>
                  </a:cubicBezTo>
                  <a:cubicBezTo>
                    <a:pt x="101" y="135"/>
                    <a:pt x="101" y="135"/>
                    <a:pt x="101" y="135"/>
                  </a:cubicBezTo>
                  <a:cubicBezTo>
                    <a:pt x="61" y="135"/>
                    <a:pt x="39" y="167"/>
                    <a:pt x="33" y="185"/>
                  </a:cubicBezTo>
                  <a:cubicBezTo>
                    <a:pt x="0" y="293"/>
                    <a:pt x="0" y="293"/>
                    <a:pt x="0" y="293"/>
                  </a:cubicBezTo>
                  <a:cubicBezTo>
                    <a:pt x="49" y="293"/>
                    <a:pt x="49" y="293"/>
                    <a:pt x="49" y="293"/>
                  </a:cubicBezTo>
                  <a:cubicBezTo>
                    <a:pt x="69" y="222"/>
                    <a:pt x="69" y="222"/>
                    <a:pt x="69" y="222"/>
                  </a:cubicBezTo>
                  <a:cubicBezTo>
                    <a:pt x="84" y="222"/>
                    <a:pt x="84" y="222"/>
                    <a:pt x="84" y="222"/>
                  </a:cubicBezTo>
                  <a:cubicBezTo>
                    <a:pt x="63" y="293"/>
                    <a:pt x="63" y="293"/>
                    <a:pt x="63" y="293"/>
                  </a:cubicBezTo>
                  <a:cubicBezTo>
                    <a:pt x="225" y="293"/>
                    <a:pt x="225" y="293"/>
                    <a:pt x="225" y="293"/>
                  </a:cubicBezTo>
                  <a:cubicBezTo>
                    <a:pt x="205" y="221"/>
                    <a:pt x="205" y="221"/>
                    <a:pt x="205" y="221"/>
                  </a:cubicBezTo>
                  <a:cubicBezTo>
                    <a:pt x="219" y="221"/>
                    <a:pt x="219" y="221"/>
                    <a:pt x="219" y="221"/>
                  </a:cubicBezTo>
                  <a:lnTo>
                    <a:pt x="240" y="293"/>
                  </a:lnTo>
                  <a:close/>
                  <a:moveTo>
                    <a:pt x="154" y="150"/>
                  </a:moveTo>
                  <a:cubicBezTo>
                    <a:pt x="163" y="142"/>
                    <a:pt x="164" y="138"/>
                    <a:pt x="164" y="138"/>
                  </a:cubicBezTo>
                  <a:cubicBezTo>
                    <a:pt x="164" y="137"/>
                    <a:pt x="164" y="137"/>
                    <a:pt x="164" y="137"/>
                  </a:cubicBezTo>
                  <a:cubicBezTo>
                    <a:pt x="164" y="137"/>
                    <a:pt x="163" y="136"/>
                    <a:pt x="162" y="135"/>
                  </a:cubicBezTo>
                  <a:cubicBezTo>
                    <a:pt x="161" y="134"/>
                    <a:pt x="160" y="133"/>
                    <a:pt x="158" y="132"/>
                  </a:cubicBezTo>
                  <a:cubicBezTo>
                    <a:pt x="155" y="131"/>
                    <a:pt x="151" y="130"/>
                    <a:pt x="147" y="130"/>
                  </a:cubicBezTo>
                  <a:cubicBezTo>
                    <a:pt x="144" y="130"/>
                    <a:pt x="140" y="131"/>
                    <a:pt x="137" y="132"/>
                  </a:cubicBezTo>
                  <a:cubicBezTo>
                    <a:pt x="135" y="133"/>
                    <a:pt x="133" y="134"/>
                    <a:pt x="132" y="135"/>
                  </a:cubicBezTo>
                  <a:cubicBezTo>
                    <a:pt x="131" y="136"/>
                    <a:pt x="131" y="137"/>
                    <a:pt x="131" y="138"/>
                  </a:cubicBezTo>
                  <a:cubicBezTo>
                    <a:pt x="131" y="138"/>
                    <a:pt x="131" y="138"/>
                    <a:pt x="131" y="138"/>
                  </a:cubicBezTo>
                  <a:cubicBezTo>
                    <a:pt x="131" y="138"/>
                    <a:pt x="131" y="142"/>
                    <a:pt x="140" y="150"/>
                  </a:cubicBezTo>
                  <a:cubicBezTo>
                    <a:pt x="143" y="152"/>
                    <a:pt x="143" y="152"/>
                    <a:pt x="143" y="152"/>
                  </a:cubicBezTo>
                  <a:cubicBezTo>
                    <a:pt x="132" y="230"/>
                    <a:pt x="132" y="230"/>
                    <a:pt x="132" y="230"/>
                  </a:cubicBezTo>
                  <a:cubicBezTo>
                    <a:pt x="144" y="244"/>
                    <a:pt x="144" y="244"/>
                    <a:pt x="144" y="244"/>
                  </a:cubicBezTo>
                  <a:cubicBezTo>
                    <a:pt x="146" y="247"/>
                    <a:pt x="146" y="247"/>
                    <a:pt x="146" y="247"/>
                  </a:cubicBezTo>
                  <a:cubicBezTo>
                    <a:pt x="148" y="249"/>
                    <a:pt x="148" y="249"/>
                    <a:pt x="148" y="249"/>
                  </a:cubicBezTo>
                  <a:cubicBezTo>
                    <a:pt x="150" y="247"/>
                    <a:pt x="150" y="247"/>
                    <a:pt x="150" y="247"/>
                  </a:cubicBezTo>
                  <a:cubicBezTo>
                    <a:pt x="152" y="244"/>
                    <a:pt x="152" y="244"/>
                    <a:pt x="152" y="244"/>
                  </a:cubicBezTo>
                  <a:cubicBezTo>
                    <a:pt x="164" y="230"/>
                    <a:pt x="164" y="230"/>
                    <a:pt x="164" y="230"/>
                  </a:cubicBezTo>
                  <a:cubicBezTo>
                    <a:pt x="152" y="152"/>
                    <a:pt x="152" y="152"/>
                    <a:pt x="152" y="152"/>
                  </a:cubicBezTo>
                  <a:lnTo>
                    <a:pt x="154" y="150"/>
                  </a:lnTo>
                  <a:close/>
                </a:path>
              </a:pathLst>
            </a:custGeom>
            <a:grpFill/>
            <a:ln>
              <a:noFill/>
            </a:ln>
            <a:extLst/>
          </p:spPr>
          <p:txBody>
            <a:bodyPr vert="horz" wrap="square" lIns="91427" tIns="45713" rIns="91427" bIns="45713" numCol="1" anchor="t" anchorCtr="0" compatLnSpc="1">
              <a:prstTxWarp prst="textNoShape">
                <a:avLst/>
              </a:prstTxWarp>
            </a:bodyPr>
            <a:lstStyle/>
            <a:p>
              <a:pPr algn="ctr" defTabSz="914225"/>
              <a:endParaRPr lang="en-US" dirty="0">
                <a:solidFill>
                  <a:srgbClr val="505050"/>
                </a:solidFill>
              </a:endParaRPr>
            </a:p>
          </p:txBody>
        </p:sp>
        <p:sp>
          <p:nvSpPr>
            <p:cNvPr id="17" name="Freeform 25"/>
            <p:cNvSpPr>
              <a:spLocks noChangeAspect="1" noEditPoints="1"/>
            </p:cNvSpPr>
            <p:nvPr/>
          </p:nvSpPr>
          <p:spPr bwMode="auto">
            <a:xfrm>
              <a:off x="10640907" y="1677837"/>
              <a:ext cx="637477" cy="685800"/>
            </a:xfrm>
            <a:custGeom>
              <a:avLst/>
              <a:gdLst>
                <a:gd name="T0" fmla="*/ 106 w 287"/>
                <a:gd name="T1" fmla="*/ 17 h 309"/>
                <a:gd name="T2" fmla="*/ 147 w 287"/>
                <a:gd name="T3" fmla="*/ 115 h 309"/>
                <a:gd name="T4" fmla="*/ 107 w 287"/>
                <a:gd name="T5" fmla="*/ 99 h 309"/>
                <a:gd name="T6" fmla="*/ 195 w 287"/>
                <a:gd name="T7" fmla="*/ 238 h 309"/>
                <a:gd name="T8" fmla="*/ 207 w 287"/>
                <a:gd name="T9" fmla="*/ 218 h 309"/>
                <a:gd name="T10" fmla="*/ 226 w 287"/>
                <a:gd name="T11" fmla="*/ 216 h 309"/>
                <a:gd name="T12" fmla="*/ 243 w 287"/>
                <a:gd name="T13" fmla="*/ 180 h 309"/>
                <a:gd name="T14" fmla="*/ 241 w 287"/>
                <a:gd name="T15" fmla="*/ 177 h 309"/>
                <a:gd name="T16" fmla="*/ 229 w 287"/>
                <a:gd name="T17" fmla="*/ 191 h 309"/>
                <a:gd name="T18" fmla="*/ 217 w 287"/>
                <a:gd name="T19" fmla="*/ 203 h 309"/>
                <a:gd name="T20" fmla="*/ 208 w 287"/>
                <a:gd name="T21" fmla="*/ 200 h 309"/>
                <a:gd name="T22" fmla="*/ 198 w 287"/>
                <a:gd name="T23" fmla="*/ 191 h 309"/>
                <a:gd name="T24" fmla="*/ 204 w 287"/>
                <a:gd name="T25" fmla="*/ 175 h 309"/>
                <a:gd name="T26" fmla="*/ 217 w 287"/>
                <a:gd name="T27" fmla="*/ 172 h 309"/>
                <a:gd name="T28" fmla="*/ 211 w 287"/>
                <a:gd name="T29" fmla="*/ 157 h 309"/>
                <a:gd name="T30" fmla="*/ 191 w 287"/>
                <a:gd name="T31" fmla="*/ 166 h 309"/>
                <a:gd name="T32" fmla="*/ 189 w 287"/>
                <a:gd name="T33" fmla="*/ 203 h 309"/>
                <a:gd name="T34" fmla="*/ 159 w 287"/>
                <a:gd name="T35" fmla="*/ 250 h 309"/>
                <a:gd name="T36" fmla="*/ 144 w 287"/>
                <a:gd name="T37" fmla="*/ 250 h 309"/>
                <a:gd name="T38" fmla="*/ 128 w 287"/>
                <a:gd name="T39" fmla="*/ 288 h 309"/>
                <a:gd name="T40" fmla="*/ 140 w 287"/>
                <a:gd name="T41" fmla="*/ 287 h 309"/>
                <a:gd name="T42" fmla="*/ 142 w 287"/>
                <a:gd name="T43" fmla="*/ 272 h 309"/>
                <a:gd name="T44" fmla="*/ 163 w 287"/>
                <a:gd name="T45" fmla="*/ 264 h 309"/>
                <a:gd name="T46" fmla="*/ 171 w 287"/>
                <a:gd name="T47" fmla="*/ 279 h 309"/>
                <a:gd name="T48" fmla="*/ 164 w 287"/>
                <a:gd name="T49" fmla="*/ 292 h 309"/>
                <a:gd name="T50" fmla="*/ 154 w 287"/>
                <a:gd name="T51" fmla="*/ 297 h 309"/>
                <a:gd name="T52" fmla="*/ 158 w 287"/>
                <a:gd name="T53" fmla="*/ 309 h 309"/>
                <a:gd name="T54" fmla="*/ 183 w 287"/>
                <a:gd name="T55" fmla="*/ 292 h 309"/>
                <a:gd name="T56" fmla="*/ 187 w 287"/>
                <a:gd name="T57" fmla="*/ 274 h 309"/>
                <a:gd name="T58" fmla="*/ 189 w 287"/>
                <a:gd name="T59" fmla="*/ 134 h 309"/>
                <a:gd name="T60" fmla="*/ 122 w 287"/>
                <a:gd name="T61" fmla="*/ 134 h 309"/>
                <a:gd name="T62" fmla="*/ 109 w 287"/>
                <a:gd name="T63" fmla="*/ 134 h 309"/>
                <a:gd name="T64" fmla="*/ 0 w 287"/>
                <a:gd name="T65" fmla="*/ 292 h 309"/>
                <a:gd name="T66" fmla="*/ 83 w 287"/>
                <a:gd name="T67" fmla="*/ 221 h 309"/>
                <a:gd name="T68" fmla="*/ 119 w 287"/>
                <a:gd name="T69" fmla="*/ 290 h 309"/>
                <a:gd name="T70" fmla="*/ 121 w 287"/>
                <a:gd name="T71" fmla="*/ 261 h 309"/>
                <a:gd name="T72" fmla="*/ 145 w 287"/>
                <a:gd name="T73" fmla="*/ 241 h 309"/>
                <a:gd name="T74" fmla="*/ 181 w 287"/>
                <a:gd name="T75" fmla="*/ 205 h 309"/>
                <a:gd name="T76" fmla="*/ 176 w 287"/>
                <a:gd name="T77" fmla="*/ 194 h 309"/>
                <a:gd name="T78" fmla="*/ 175 w 287"/>
                <a:gd name="T79" fmla="*/ 187 h 309"/>
                <a:gd name="T80" fmla="*/ 207 w 287"/>
                <a:gd name="T81" fmla="*/ 150 h 309"/>
                <a:gd name="T82" fmla="*/ 211 w 287"/>
                <a:gd name="T83" fmla="*/ 149 h 309"/>
                <a:gd name="T84" fmla="*/ 222 w 287"/>
                <a:gd name="T85" fmla="*/ 156 h 309"/>
                <a:gd name="T86" fmla="*/ 225 w 287"/>
                <a:gd name="T87" fmla="*/ 173 h 309"/>
                <a:gd name="T88" fmla="*/ 241 w 287"/>
                <a:gd name="T89" fmla="*/ 169 h 309"/>
                <a:gd name="T90" fmla="*/ 251 w 287"/>
                <a:gd name="T91" fmla="*/ 178 h 309"/>
                <a:gd name="T92" fmla="*/ 254 w 287"/>
                <a:gd name="T93" fmla="*/ 199 h 309"/>
                <a:gd name="T94" fmla="*/ 250 w 287"/>
                <a:gd name="T95" fmla="*/ 204 h 309"/>
                <a:gd name="T96" fmla="*/ 225 w 287"/>
                <a:gd name="T97" fmla="*/ 226 h 309"/>
                <a:gd name="T98" fmla="*/ 220 w 287"/>
                <a:gd name="T99" fmla="*/ 226 h 309"/>
                <a:gd name="T100" fmla="*/ 255 w 287"/>
                <a:gd name="T101" fmla="*/ 184 h 309"/>
                <a:gd name="T102" fmla="*/ 194 w 287"/>
                <a:gd name="T103" fmla="*/ 270 h 309"/>
                <a:gd name="T104" fmla="*/ 195 w 287"/>
                <a:gd name="T105" fmla="*/ 277 h 309"/>
                <a:gd name="T106" fmla="*/ 191 w 287"/>
                <a:gd name="T107" fmla="*/ 292 h 309"/>
                <a:gd name="T108" fmla="*/ 188 w 287"/>
                <a:gd name="T109" fmla="*/ 26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7" h="309">
                  <a:moveTo>
                    <a:pt x="107" y="99"/>
                  </a:moveTo>
                  <a:cubicBezTo>
                    <a:pt x="96" y="88"/>
                    <a:pt x="90" y="74"/>
                    <a:pt x="90" y="58"/>
                  </a:cubicBezTo>
                  <a:cubicBezTo>
                    <a:pt x="90" y="43"/>
                    <a:pt x="95" y="28"/>
                    <a:pt x="106" y="17"/>
                  </a:cubicBezTo>
                  <a:cubicBezTo>
                    <a:pt x="117" y="6"/>
                    <a:pt x="131" y="0"/>
                    <a:pt x="146" y="0"/>
                  </a:cubicBezTo>
                  <a:cubicBezTo>
                    <a:pt x="177" y="0"/>
                    <a:pt x="202" y="26"/>
                    <a:pt x="202" y="57"/>
                  </a:cubicBezTo>
                  <a:cubicBezTo>
                    <a:pt x="203" y="89"/>
                    <a:pt x="178" y="115"/>
                    <a:pt x="147" y="115"/>
                  </a:cubicBezTo>
                  <a:cubicBezTo>
                    <a:pt x="147" y="115"/>
                    <a:pt x="147" y="115"/>
                    <a:pt x="147" y="115"/>
                  </a:cubicBezTo>
                  <a:cubicBezTo>
                    <a:pt x="146" y="115"/>
                    <a:pt x="146" y="115"/>
                    <a:pt x="146" y="115"/>
                  </a:cubicBezTo>
                  <a:cubicBezTo>
                    <a:pt x="131" y="115"/>
                    <a:pt x="117" y="110"/>
                    <a:pt x="107" y="99"/>
                  </a:cubicBezTo>
                  <a:close/>
                  <a:moveTo>
                    <a:pt x="180" y="264"/>
                  </a:moveTo>
                  <a:cubicBezTo>
                    <a:pt x="180" y="264"/>
                    <a:pt x="179" y="262"/>
                    <a:pt x="180" y="260"/>
                  </a:cubicBezTo>
                  <a:cubicBezTo>
                    <a:pt x="186" y="251"/>
                    <a:pt x="191" y="244"/>
                    <a:pt x="195" y="238"/>
                  </a:cubicBezTo>
                  <a:cubicBezTo>
                    <a:pt x="205" y="221"/>
                    <a:pt x="207" y="219"/>
                    <a:pt x="207" y="219"/>
                  </a:cubicBezTo>
                  <a:cubicBezTo>
                    <a:pt x="207" y="218"/>
                    <a:pt x="207" y="218"/>
                    <a:pt x="207" y="218"/>
                  </a:cubicBezTo>
                  <a:cubicBezTo>
                    <a:pt x="207" y="218"/>
                    <a:pt x="207" y="218"/>
                    <a:pt x="207" y="218"/>
                  </a:cubicBezTo>
                  <a:cubicBezTo>
                    <a:pt x="209" y="217"/>
                    <a:pt x="210" y="216"/>
                    <a:pt x="210" y="216"/>
                  </a:cubicBezTo>
                  <a:cubicBezTo>
                    <a:pt x="224" y="218"/>
                    <a:pt x="224" y="218"/>
                    <a:pt x="224" y="218"/>
                  </a:cubicBezTo>
                  <a:cubicBezTo>
                    <a:pt x="224" y="218"/>
                    <a:pt x="225" y="218"/>
                    <a:pt x="226" y="216"/>
                  </a:cubicBezTo>
                  <a:cubicBezTo>
                    <a:pt x="244" y="199"/>
                    <a:pt x="244" y="199"/>
                    <a:pt x="244" y="199"/>
                  </a:cubicBezTo>
                  <a:cubicBezTo>
                    <a:pt x="245" y="197"/>
                    <a:pt x="245" y="197"/>
                    <a:pt x="245" y="197"/>
                  </a:cubicBezTo>
                  <a:cubicBezTo>
                    <a:pt x="243" y="180"/>
                    <a:pt x="243" y="180"/>
                    <a:pt x="243" y="180"/>
                  </a:cubicBezTo>
                  <a:cubicBezTo>
                    <a:pt x="243" y="178"/>
                    <a:pt x="243" y="178"/>
                    <a:pt x="243" y="178"/>
                  </a:cubicBezTo>
                  <a:cubicBezTo>
                    <a:pt x="243" y="178"/>
                    <a:pt x="242" y="177"/>
                    <a:pt x="241" y="177"/>
                  </a:cubicBezTo>
                  <a:cubicBezTo>
                    <a:pt x="241" y="177"/>
                    <a:pt x="241" y="177"/>
                    <a:pt x="241" y="177"/>
                  </a:cubicBezTo>
                  <a:cubicBezTo>
                    <a:pt x="230" y="179"/>
                    <a:pt x="230" y="179"/>
                    <a:pt x="230" y="179"/>
                  </a:cubicBezTo>
                  <a:cubicBezTo>
                    <a:pt x="228" y="179"/>
                    <a:pt x="229" y="181"/>
                    <a:pt x="229" y="183"/>
                  </a:cubicBezTo>
                  <a:cubicBezTo>
                    <a:pt x="229" y="191"/>
                    <a:pt x="229" y="191"/>
                    <a:pt x="229" y="191"/>
                  </a:cubicBezTo>
                  <a:cubicBezTo>
                    <a:pt x="229" y="192"/>
                    <a:pt x="228" y="194"/>
                    <a:pt x="228" y="194"/>
                  </a:cubicBezTo>
                  <a:cubicBezTo>
                    <a:pt x="220" y="203"/>
                    <a:pt x="220" y="203"/>
                    <a:pt x="220" y="203"/>
                  </a:cubicBezTo>
                  <a:cubicBezTo>
                    <a:pt x="220" y="203"/>
                    <a:pt x="219" y="203"/>
                    <a:pt x="217" y="203"/>
                  </a:cubicBezTo>
                  <a:cubicBezTo>
                    <a:pt x="212" y="203"/>
                    <a:pt x="212" y="203"/>
                    <a:pt x="212" y="203"/>
                  </a:cubicBezTo>
                  <a:cubicBezTo>
                    <a:pt x="212" y="203"/>
                    <a:pt x="212" y="203"/>
                    <a:pt x="211" y="203"/>
                  </a:cubicBezTo>
                  <a:cubicBezTo>
                    <a:pt x="210" y="203"/>
                    <a:pt x="209" y="202"/>
                    <a:pt x="208" y="200"/>
                  </a:cubicBezTo>
                  <a:cubicBezTo>
                    <a:pt x="205" y="199"/>
                    <a:pt x="205" y="199"/>
                    <a:pt x="205" y="199"/>
                  </a:cubicBezTo>
                  <a:cubicBezTo>
                    <a:pt x="203" y="198"/>
                    <a:pt x="203" y="197"/>
                    <a:pt x="201" y="195"/>
                  </a:cubicBezTo>
                  <a:cubicBezTo>
                    <a:pt x="198" y="191"/>
                    <a:pt x="198" y="191"/>
                    <a:pt x="198" y="191"/>
                  </a:cubicBezTo>
                  <a:cubicBezTo>
                    <a:pt x="198" y="191"/>
                    <a:pt x="198" y="189"/>
                    <a:pt x="199" y="188"/>
                  </a:cubicBezTo>
                  <a:cubicBezTo>
                    <a:pt x="202" y="179"/>
                    <a:pt x="202" y="179"/>
                    <a:pt x="202" y="179"/>
                  </a:cubicBezTo>
                  <a:cubicBezTo>
                    <a:pt x="202" y="177"/>
                    <a:pt x="203" y="175"/>
                    <a:pt x="204" y="175"/>
                  </a:cubicBezTo>
                  <a:cubicBezTo>
                    <a:pt x="214" y="173"/>
                    <a:pt x="214" y="173"/>
                    <a:pt x="214" y="173"/>
                  </a:cubicBezTo>
                  <a:cubicBezTo>
                    <a:pt x="215" y="172"/>
                    <a:pt x="215" y="172"/>
                    <a:pt x="215" y="172"/>
                  </a:cubicBezTo>
                  <a:cubicBezTo>
                    <a:pt x="215" y="172"/>
                    <a:pt x="215" y="172"/>
                    <a:pt x="217" y="172"/>
                  </a:cubicBezTo>
                  <a:cubicBezTo>
                    <a:pt x="217" y="172"/>
                    <a:pt x="216" y="171"/>
                    <a:pt x="216" y="169"/>
                  </a:cubicBezTo>
                  <a:cubicBezTo>
                    <a:pt x="214" y="158"/>
                    <a:pt x="214" y="158"/>
                    <a:pt x="214" y="158"/>
                  </a:cubicBezTo>
                  <a:cubicBezTo>
                    <a:pt x="214" y="158"/>
                    <a:pt x="212" y="157"/>
                    <a:pt x="211" y="157"/>
                  </a:cubicBezTo>
                  <a:cubicBezTo>
                    <a:pt x="211" y="157"/>
                    <a:pt x="210" y="157"/>
                    <a:pt x="210" y="157"/>
                  </a:cubicBezTo>
                  <a:cubicBezTo>
                    <a:pt x="194" y="164"/>
                    <a:pt x="194" y="164"/>
                    <a:pt x="194" y="164"/>
                  </a:cubicBezTo>
                  <a:cubicBezTo>
                    <a:pt x="192" y="164"/>
                    <a:pt x="191" y="165"/>
                    <a:pt x="191" y="166"/>
                  </a:cubicBezTo>
                  <a:cubicBezTo>
                    <a:pt x="183" y="189"/>
                    <a:pt x="183" y="189"/>
                    <a:pt x="183" y="189"/>
                  </a:cubicBezTo>
                  <a:cubicBezTo>
                    <a:pt x="183" y="189"/>
                    <a:pt x="183" y="191"/>
                    <a:pt x="184" y="193"/>
                  </a:cubicBezTo>
                  <a:cubicBezTo>
                    <a:pt x="189" y="203"/>
                    <a:pt x="189" y="203"/>
                    <a:pt x="189" y="203"/>
                  </a:cubicBezTo>
                  <a:cubicBezTo>
                    <a:pt x="191" y="204"/>
                    <a:pt x="190" y="206"/>
                    <a:pt x="190" y="206"/>
                  </a:cubicBezTo>
                  <a:cubicBezTo>
                    <a:pt x="162" y="250"/>
                    <a:pt x="162" y="250"/>
                    <a:pt x="162" y="250"/>
                  </a:cubicBezTo>
                  <a:cubicBezTo>
                    <a:pt x="162" y="250"/>
                    <a:pt x="160" y="250"/>
                    <a:pt x="159" y="250"/>
                  </a:cubicBezTo>
                  <a:cubicBezTo>
                    <a:pt x="147" y="250"/>
                    <a:pt x="147" y="250"/>
                    <a:pt x="147" y="250"/>
                  </a:cubicBezTo>
                  <a:cubicBezTo>
                    <a:pt x="146" y="249"/>
                    <a:pt x="145" y="249"/>
                    <a:pt x="145" y="249"/>
                  </a:cubicBezTo>
                  <a:cubicBezTo>
                    <a:pt x="144" y="249"/>
                    <a:pt x="144" y="249"/>
                    <a:pt x="144" y="250"/>
                  </a:cubicBezTo>
                  <a:cubicBezTo>
                    <a:pt x="126" y="267"/>
                    <a:pt x="126" y="267"/>
                    <a:pt x="126" y="267"/>
                  </a:cubicBezTo>
                  <a:cubicBezTo>
                    <a:pt x="125" y="268"/>
                    <a:pt x="125" y="269"/>
                    <a:pt x="125" y="271"/>
                  </a:cubicBezTo>
                  <a:cubicBezTo>
                    <a:pt x="128" y="288"/>
                    <a:pt x="128" y="288"/>
                    <a:pt x="128" y="288"/>
                  </a:cubicBezTo>
                  <a:cubicBezTo>
                    <a:pt x="126" y="289"/>
                    <a:pt x="127" y="290"/>
                    <a:pt x="129" y="290"/>
                  </a:cubicBezTo>
                  <a:cubicBezTo>
                    <a:pt x="129" y="290"/>
                    <a:pt x="129" y="290"/>
                    <a:pt x="129" y="290"/>
                  </a:cubicBezTo>
                  <a:cubicBezTo>
                    <a:pt x="140" y="287"/>
                    <a:pt x="140" y="287"/>
                    <a:pt x="140" y="287"/>
                  </a:cubicBezTo>
                  <a:cubicBezTo>
                    <a:pt x="142" y="287"/>
                    <a:pt x="142" y="285"/>
                    <a:pt x="142" y="285"/>
                  </a:cubicBezTo>
                  <a:cubicBezTo>
                    <a:pt x="141" y="275"/>
                    <a:pt x="141" y="275"/>
                    <a:pt x="141" y="275"/>
                  </a:cubicBezTo>
                  <a:cubicBezTo>
                    <a:pt x="141" y="274"/>
                    <a:pt x="140" y="272"/>
                    <a:pt x="142" y="272"/>
                  </a:cubicBezTo>
                  <a:cubicBezTo>
                    <a:pt x="149" y="266"/>
                    <a:pt x="149" y="266"/>
                    <a:pt x="149" y="266"/>
                  </a:cubicBezTo>
                  <a:cubicBezTo>
                    <a:pt x="150" y="264"/>
                    <a:pt x="152" y="263"/>
                    <a:pt x="153" y="263"/>
                  </a:cubicBezTo>
                  <a:cubicBezTo>
                    <a:pt x="163" y="264"/>
                    <a:pt x="163" y="264"/>
                    <a:pt x="163" y="264"/>
                  </a:cubicBezTo>
                  <a:cubicBezTo>
                    <a:pt x="164" y="266"/>
                    <a:pt x="165" y="265"/>
                    <a:pt x="165" y="267"/>
                  </a:cubicBezTo>
                  <a:cubicBezTo>
                    <a:pt x="171" y="276"/>
                    <a:pt x="171" y="276"/>
                    <a:pt x="171" y="276"/>
                  </a:cubicBezTo>
                  <a:cubicBezTo>
                    <a:pt x="173" y="277"/>
                    <a:pt x="171" y="279"/>
                    <a:pt x="171" y="279"/>
                  </a:cubicBezTo>
                  <a:cubicBezTo>
                    <a:pt x="169" y="289"/>
                    <a:pt x="169" y="289"/>
                    <a:pt x="169" y="289"/>
                  </a:cubicBezTo>
                  <a:cubicBezTo>
                    <a:pt x="167" y="289"/>
                    <a:pt x="167" y="291"/>
                    <a:pt x="166" y="291"/>
                  </a:cubicBezTo>
                  <a:cubicBezTo>
                    <a:pt x="165" y="292"/>
                    <a:pt x="165" y="292"/>
                    <a:pt x="164" y="292"/>
                  </a:cubicBezTo>
                  <a:cubicBezTo>
                    <a:pt x="157" y="295"/>
                    <a:pt x="157" y="295"/>
                    <a:pt x="157" y="295"/>
                  </a:cubicBezTo>
                  <a:cubicBezTo>
                    <a:pt x="155" y="295"/>
                    <a:pt x="154" y="296"/>
                    <a:pt x="154" y="296"/>
                  </a:cubicBezTo>
                  <a:cubicBezTo>
                    <a:pt x="154" y="296"/>
                    <a:pt x="154" y="296"/>
                    <a:pt x="154" y="297"/>
                  </a:cubicBezTo>
                  <a:cubicBezTo>
                    <a:pt x="156" y="308"/>
                    <a:pt x="156" y="308"/>
                    <a:pt x="156" y="308"/>
                  </a:cubicBezTo>
                  <a:cubicBezTo>
                    <a:pt x="157" y="309"/>
                    <a:pt x="157" y="309"/>
                    <a:pt x="158" y="309"/>
                  </a:cubicBezTo>
                  <a:cubicBezTo>
                    <a:pt x="158" y="309"/>
                    <a:pt x="158" y="309"/>
                    <a:pt x="158" y="309"/>
                  </a:cubicBezTo>
                  <a:cubicBezTo>
                    <a:pt x="177" y="304"/>
                    <a:pt x="177" y="304"/>
                    <a:pt x="177" y="304"/>
                  </a:cubicBezTo>
                  <a:cubicBezTo>
                    <a:pt x="177" y="304"/>
                    <a:pt x="178" y="302"/>
                    <a:pt x="180" y="302"/>
                  </a:cubicBezTo>
                  <a:cubicBezTo>
                    <a:pt x="181" y="298"/>
                    <a:pt x="182" y="295"/>
                    <a:pt x="183" y="292"/>
                  </a:cubicBezTo>
                  <a:cubicBezTo>
                    <a:pt x="187" y="280"/>
                    <a:pt x="188" y="279"/>
                    <a:pt x="188" y="278"/>
                  </a:cubicBezTo>
                  <a:cubicBezTo>
                    <a:pt x="188" y="278"/>
                    <a:pt x="188" y="278"/>
                    <a:pt x="188" y="278"/>
                  </a:cubicBezTo>
                  <a:cubicBezTo>
                    <a:pt x="187" y="277"/>
                    <a:pt x="187" y="275"/>
                    <a:pt x="187" y="274"/>
                  </a:cubicBezTo>
                  <a:cubicBezTo>
                    <a:pt x="180" y="264"/>
                    <a:pt x="180" y="264"/>
                    <a:pt x="180" y="264"/>
                  </a:cubicBezTo>
                  <a:close/>
                  <a:moveTo>
                    <a:pt x="255" y="184"/>
                  </a:moveTo>
                  <a:cubicBezTo>
                    <a:pt x="249" y="167"/>
                    <a:pt x="227" y="135"/>
                    <a:pt x="189" y="134"/>
                  </a:cubicBezTo>
                  <a:cubicBezTo>
                    <a:pt x="172" y="134"/>
                    <a:pt x="172" y="134"/>
                    <a:pt x="172" y="134"/>
                  </a:cubicBezTo>
                  <a:cubicBezTo>
                    <a:pt x="172" y="134"/>
                    <a:pt x="172" y="134"/>
                    <a:pt x="172" y="134"/>
                  </a:cubicBezTo>
                  <a:cubicBezTo>
                    <a:pt x="122" y="134"/>
                    <a:pt x="122" y="134"/>
                    <a:pt x="122" y="134"/>
                  </a:cubicBezTo>
                  <a:cubicBezTo>
                    <a:pt x="122" y="134"/>
                    <a:pt x="122" y="134"/>
                    <a:pt x="122" y="134"/>
                  </a:cubicBezTo>
                  <a:cubicBezTo>
                    <a:pt x="111" y="134"/>
                    <a:pt x="111" y="134"/>
                    <a:pt x="111" y="134"/>
                  </a:cubicBezTo>
                  <a:cubicBezTo>
                    <a:pt x="109" y="134"/>
                    <a:pt x="109" y="134"/>
                    <a:pt x="109" y="134"/>
                  </a:cubicBezTo>
                  <a:cubicBezTo>
                    <a:pt x="100" y="134"/>
                    <a:pt x="100" y="134"/>
                    <a:pt x="100" y="134"/>
                  </a:cubicBezTo>
                  <a:cubicBezTo>
                    <a:pt x="61" y="135"/>
                    <a:pt x="38" y="167"/>
                    <a:pt x="33" y="185"/>
                  </a:cubicBezTo>
                  <a:cubicBezTo>
                    <a:pt x="0" y="292"/>
                    <a:pt x="0" y="292"/>
                    <a:pt x="0" y="292"/>
                  </a:cubicBezTo>
                  <a:cubicBezTo>
                    <a:pt x="48" y="292"/>
                    <a:pt x="48" y="292"/>
                    <a:pt x="48" y="292"/>
                  </a:cubicBezTo>
                  <a:cubicBezTo>
                    <a:pt x="69" y="221"/>
                    <a:pt x="69" y="221"/>
                    <a:pt x="69" y="221"/>
                  </a:cubicBezTo>
                  <a:cubicBezTo>
                    <a:pt x="83" y="221"/>
                    <a:pt x="83" y="221"/>
                    <a:pt x="83" y="221"/>
                  </a:cubicBezTo>
                  <a:cubicBezTo>
                    <a:pt x="63" y="292"/>
                    <a:pt x="63" y="292"/>
                    <a:pt x="63" y="292"/>
                  </a:cubicBezTo>
                  <a:cubicBezTo>
                    <a:pt x="120" y="292"/>
                    <a:pt x="120" y="292"/>
                    <a:pt x="120" y="292"/>
                  </a:cubicBezTo>
                  <a:cubicBezTo>
                    <a:pt x="119" y="291"/>
                    <a:pt x="119" y="291"/>
                    <a:pt x="119" y="290"/>
                  </a:cubicBezTo>
                  <a:cubicBezTo>
                    <a:pt x="119" y="289"/>
                    <a:pt x="119" y="287"/>
                    <a:pt x="119" y="286"/>
                  </a:cubicBezTo>
                  <a:cubicBezTo>
                    <a:pt x="117" y="272"/>
                    <a:pt x="117" y="272"/>
                    <a:pt x="117" y="272"/>
                  </a:cubicBezTo>
                  <a:cubicBezTo>
                    <a:pt x="116" y="265"/>
                    <a:pt x="119" y="262"/>
                    <a:pt x="121" y="261"/>
                  </a:cubicBezTo>
                  <a:cubicBezTo>
                    <a:pt x="137" y="246"/>
                    <a:pt x="137" y="246"/>
                    <a:pt x="137" y="246"/>
                  </a:cubicBezTo>
                  <a:cubicBezTo>
                    <a:pt x="137" y="246"/>
                    <a:pt x="137" y="245"/>
                    <a:pt x="138" y="244"/>
                  </a:cubicBezTo>
                  <a:cubicBezTo>
                    <a:pt x="139" y="242"/>
                    <a:pt x="142" y="241"/>
                    <a:pt x="145" y="241"/>
                  </a:cubicBezTo>
                  <a:cubicBezTo>
                    <a:pt x="146" y="241"/>
                    <a:pt x="148" y="241"/>
                    <a:pt x="149" y="242"/>
                  </a:cubicBezTo>
                  <a:cubicBezTo>
                    <a:pt x="157" y="242"/>
                    <a:pt x="157" y="242"/>
                    <a:pt x="157" y="242"/>
                  </a:cubicBezTo>
                  <a:cubicBezTo>
                    <a:pt x="181" y="205"/>
                    <a:pt x="181" y="205"/>
                    <a:pt x="181" y="205"/>
                  </a:cubicBezTo>
                  <a:cubicBezTo>
                    <a:pt x="177" y="196"/>
                    <a:pt x="177" y="196"/>
                    <a:pt x="177" y="196"/>
                  </a:cubicBezTo>
                  <a:cubicBezTo>
                    <a:pt x="176" y="195"/>
                    <a:pt x="176" y="195"/>
                    <a:pt x="176" y="195"/>
                  </a:cubicBezTo>
                  <a:cubicBezTo>
                    <a:pt x="176" y="194"/>
                    <a:pt x="176" y="194"/>
                    <a:pt x="176" y="194"/>
                  </a:cubicBezTo>
                  <a:cubicBezTo>
                    <a:pt x="175" y="191"/>
                    <a:pt x="175" y="191"/>
                    <a:pt x="175" y="191"/>
                  </a:cubicBezTo>
                  <a:cubicBezTo>
                    <a:pt x="175" y="189"/>
                    <a:pt x="175" y="189"/>
                    <a:pt x="175" y="189"/>
                  </a:cubicBezTo>
                  <a:cubicBezTo>
                    <a:pt x="175" y="187"/>
                    <a:pt x="175" y="187"/>
                    <a:pt x="175" y="187"/>
                  </a:cubicBezTo>
                  <a:cubicBezTo>
                    <a:pt x="183" y="165"/>
                    <a:pt x="183" y="165"/>
                    <a:pt x="183" y="165"/>
                  </a:cubicBezTo>
                  <a:cubicBezTo>
                    <a:pt x="183" y="162"/>
                    <a:pt x="185" y="158"/>
                    <a:pt x="191" y="156"/>
                  </a:cubicBezTo>
                  <a:cubicBezTo>
                    <a:pt x="207" y="150"/>
                    <a:pt x="207" y="150"/>
                    <a:pt x="207" y="150"/>
                  </a:cubicBezTo>
                  <a:cubicBezTo>
                    <a:pt x="208" y="150"/>
                    <a:pt x="208" y="150"/>
                    <a:pt x="208" y="150"/>
                  </a:cubicBezTo>
                  <a:cubicBezTo>
                    <a:pt x="209" y="149"/>
                    <a:pt x="209" y="149"/>
                    <a:pt x="209" y="149"/>
                  </a:cubicBezTo>
                  <a:cubicBezTo>
                    <a:pt x="209" y="149"/>
                    <a:pt x="210" y="149"/>
                    <a:pt x="211" y="149"/>
                  </a:cubicBezTo>
                  <a:cubicBezTo>
                    <a:pt x="214" y="149"/>
                    <a:pt x="217" y="151"/>
                    <a:pt x="218" y="151"/>
                  </a:cubicBezTo>
                  <a:cubicBezTo>
                    <a:pt x="221" y="153"/>
                    <a:pt x="221" y="153"/>
                    <a:pt x="221" y="153"/>
                  </a:cubicBezTo>
                  <a:cubicBezTo>
                    <a:pt x="222" y="156"/>
                    <a:pt x="222" y="156"/>
                    <a:pt x="222" y="156"/>
                  </a:cubicBezTo>
                  <a:cubicBezTo>
                    <a:pt x="224" y="167"/>
                    <a:pt x="224" y="167"/>
                    <a:pt x="224" y="167"/>
                  </a:cubicBezTo>
                  <a:cubicBezTo>
                    <a:pt x="225" y="170"/>
                    <a:pt x="225" y="170"/>
                    <a:pt x="225" y="170"/>
                  </a:cubicBezTo>
                  <a:cubicBezTo>
                    <a:pt x="225" y="173"/>
                    <a:pt x="225" y="173"/>
                    <a:pt x="225" y="173"/>
                  </a:cubicBezTo>
                  <a:cubicBezTo>
                    <a:pt x="227" y="172"/>
                    <a:pt x="228" y="171"/>
                    <a:pt x="228" y="171"/>
                  </a:cubicBezTo>
                  <a:cubicBezTo>
                    <a:pt x="239" y="169"/>
                    <a:pt x="239" y="169"/>
                    <a:pt x="239" y="169"/>
                  </a:cubicBezTo>
                  <a:cubicBezTo>
                    <a:pt x="240" y="169"/>
                    <a:pt x="240" y="169"/>
                    <a:pt x="241" y="169"/>
                  </a:cubicBezTo>
                  <a:cubicBezTo>
                    <a:pt x="246" y="169"/>
                    <a:pt x="250" y="172"/>
                    <a:pt x="250" y="176"/>
                  </a:cubicBezTo>
                  <a:cubicBezTo>
                    <a:pt x="251" y="178"/>
                    <a:pt x="251" y="178"/>
                    <a:pt x="251" y="178"/>
                  </a:cubicBezTo>
                  <a:cubicBezTo>
                    <a:pt x="251" y="178"/>
                    <a:pt x="251" y="178"/>
                    <a:pt x="251" y="178"/>
                  </a:cubicBezTo>
                  <a:cubicBezTo>
                    <a:pt x="251" y="179"/>
                    <a:pt x="251" y="179"/>
                    <a:pt x="251" y="179"/>
                  </a:cubicBezTo>
                  <a:cubicBezTo>
                    <a:pt x="253" y="196"/>
                    <a:pt x="253" y="196"/>
                    <a:pt x="253" y="196"/>
                  </a:cubicBezTo>
                  <a:cubicBezTo>
                    <a:pt x="254" y="199"/>
                    <a:pt x="254" y="199"/>
                    <a:pt x="254" y="199"/>
                  </a:cubicBezTo>
                  <a:cubicBezTo>
                    <a:pt x="252" y="201"/>
                    <a:pt x="252" y="201"/>
                    <a:pt x="252" y="201"/>
                  </a:cubicBezTo>
                  <a:cubicBezTo>
                    <a:pt x="251" y="203"/>
                    <a:pt x="251" y="203"/>
                    <a:pt x="251" y="203"/>
                  </a:cubicBezTo>
                  <a:cubicBezTo>
                    <a:pt x="250" y="204"/>
                    <a:pt x="250" y="204"/>
                    <a:pt x="250" y="204"/>
                  </a:cubicBezTo>
                  <a:cubicBezTo>
                    <a:pt x="250" y="205"/>
                    <a:pt x="250" y="205"/>
                    <a:pt x="250" y="205"/>
                  </a:cubicBezTo>
                  <a:cubicBezTo>
                    <a:pt x="232" y="221"/>
                    <a:pt x="232" y="221"/>
                    <a:pt x="232" y="221"/>
                  </a:cubicBezTo>
                  <a:cubicBezTo>
                    <a:pt x="230" y="225"/>
                    <a:pt x="226" y="226"/>
                    <a:pt x="225" y="226"/>
                  </a:cubicBezTo>
                  <a:cubicBezTo>
                    <a:pt x="224" y="226"/>
                    <a:pt x="224" y="226"/>
                    <a:pt x="224" y="226"/>
                  </a:cubicBezTo>
                  <a:cubicBezTo>
                    <a:pt x="222" y="226"/>
                    <a:pt x="222" y="226"/>
                    <a:pt x="222" y="226"/>
                  </a:cubicBezTo>
                  <a:cubicBezTo>
                    <a:pt x="220" y="226"/>
                    <a:pt x="220" y="226"/>
                    <a:pt x="220" y="226"/>
                  </a:cubicBezTo>
                  <a:cubicBezTo>
                    <a:pt x="240" y="292"/>
                    <a:pt x="240" y="292"/>
                    <a:pt x="240" y="292"/>
                  </a:cubicBezTo>
                  <a:cubicBezTo>
                    <a:pt x="287" y="292"/>
                    <a:pt x="287" y="292"/>
                    <a:pt x="287" y="292"/>
                  </a:cubicBezTo>
                  <a:lnTo>
                    <a:pt x="255" y="184"/>
                  </a:lnTo>
                  <a:close/>
                  <a:moveTo>
                    <a:pt x="188" y="263"/>
                  </a:moveTo>
                  <a:cubicBezTo>
                    <a:pt x="193" y="269"/>
                    <a:pt x="193" y="269"/>
                    <a:pt x="193" y="269"/>
                  </a:cubicBezTo>
                  <a:cubicBezTo>
                    <a:pt x="194" y="270"/>
                    <a:pt x="194" y="270"/>
                    <a:pt x="194" y="270"/>
                  </a:cubicBezTo>
                  <a:cubicBezTo>
                    <a:pt x="194" y="272"/>
                    <a:pt x="194" y="272"/>
                    <a:pt x="194" y="272"/>
                  </a:cubicBezTo>
                  <a:cubicBezTo>
                    <a:pt x="195" y="275"/>
                    <a:pt x="195" y="275"/>
                    <a:pt x="195" y="275"/>
                  </a:cubicBezTo>
                  <a:cubicBezTo>
                    <a:pt x="195" y="277"/>
                    <a:pt x="195" y="277"/>
                    <a:pt x="195" y="277"/>
                  </a:cubicBezTo>
                  <a:cubicBezTo>
                    <a:pt x="196" y="279"/>
                    <a:pt x="196" y="279"/>
                    <a:pt x="196" y="279"/>
                  </a:cubicBezTo>
                  <a:cubicBezTo>
                    <a:pt x="195" y="281"/>
                    <a:pt x="195" y="281"/>
                    <a:pt x="195" y="281"/>
                  </a:cubicBezTo>
                  <a:cubicBezTo>
                    <a:pt x="191" y="292"/>
                    <a:pt x="191" y="292"/>
                    <a:pt x="191" y="292"/>
                  </a:cubicBezTo>
                  <a:cubicBezTo>
                    <a:pt x="225" y="292"/>
                    <a:pt x="225" y="292"/>
                    <a:pt x="225" y="292"/>
                  </a:cubicBezTo>
                  <a:cubicBezTo>
                    <a:pt x="208" y="233"/>
                    <a:pt x="208" y="233"/>
                    <a:pt x="208" y="233"/>
                  </a:cubicBezTo>
                  <a:lnTo>
                    <a:pt x="188" y="263"/>
                  </a:lnTo>
                  <a:close/>
                </a:path>
              </a:pathLst>
            </a:custGeom>
            <a:grpFill/>
            <a:ln>
              <a:noFill/>
            </a:ln>
            <a:extLst/>
          </p:spPr>
          <p:txBody>
            <a:bodyPr vert="horz" wrap="square" lIns="91427" tIns="45713" rIns="91427" bIns="45713" numCol="1" anchor="t" anchorCtr="0" compatLnSpc="1">
              <a:prstTxWarp prst="textNoShape">
                <a:avLst/>
              </a:prstTxWarp>
            </a:bodyPr>
            <a:lstStyle/>
            <a:p>
              <a:pPr algn="ctr" defTabSz="914225"/>
              <a:endParaRPr lang="en-US" dirty="0">
                <a:solidFill>
                  <a:srgbClr val="505050"/>
                </a:solidFill>
              </a:endParaRPr>
            </a:p>
          </p:txBody>
        </p:sp>
        <p:sp>
          <p:nvSpPr>
            <p:cNvPr id="18" name="Freeform 5"/>
            <p:cNvSpPr>
              <a:spLocks noChangeAspect="1" noEditPoints="1"/>
            </p:cNvSpPr>
            <p:nvPr/>
          </p:nvSpPr>
          <p:spPr bwMode="auto">
            <a:xfrm>
              <a:off x="9144795" y="1788243"/>
              <a:ext cx="633114" cy="664924"/>
            </a:xfrm>
            <a:custGeom>
              <a:avLst/>
              <a:gdLst>
                <a:gd name="T0" fmla="*/ 81 w 258"/>
                <a:gd name="T1" fmla="*/ 52 h 271"/>
                <a:gd name="T2" fmla="*/ 131 w 258"/>
                <a:gd name="T3" fmla="*/ 0 h 271"/>
                <a:gd name="T4" fmla="*/ 132 w 258"/>
                <a:gd name="T5" fmla="*/ 103 h 271"/>
                <a:gd name="T6" fmla="*/ 96 w 258"/>
                <a:gd name="T7" fmla="*/ 89 h 271"/>
                <a:gd name="T8" fmla="*/ 217 w 258"/>
                <a:gd name="T9" fmla="*/ 263 h 271"/>
                <a:gd name="T10" fmla="*/ 118 w 258"/>
                <a:gd name="T11" fmla="*/ 271 h 271"/>
                <a:gd name="T12" fmla="*/ 110 w 258"/>
                <a:gd name="T13" fmla="*/ 197 h 271"/>
                <a:gd name="T14" fmla="*/ 209 w 258"/>
                <a:gd name="T15" fmla="*/ 189 h 271"/>
                <a:gd name="T16" fmla="*/ 203 w 258"/>
                <a:gd name="T17" fmla="*/ 253 h 271"/>
                <a:gd name="T18" fmla="*/ 124 w 258"/>
                <a:gd name="T19" fmla="*/ 203 h 271"/>
                <a:gd name="T20" fmla="*/ 203 w 258"/>
                <a:gd name="T21" fmla="*/ 253 h 271"/>
                <a:gd name="T22" fmla="*/ 164 w 258"/>
                <a:gd name="T23" fmla="*/ 266 h 271"/>
                <a:gd name="T24" fmla="*/ 160 w 258"/>
                <a:gd name="T25" fmla="*/ 262 h 271"/>
                <a:gd name="T26" fmla="*/ 164 w 258"/>
                <a:gd name="T27" fmla="*/ 266 h 271"/>
                <a:gd name="T28" fmla="*/ 164 w 258"/>
                <a:gd name="T29" fmla="*/ 261 h 271"/>
                <a:gd name="T30" fmla="*/ 160 w 258"/>
                <a:gd name="T31" fmla="*/ 259 h 271"/>
                <a:gd name="T32" fmla="*/ 164 w 258"/>
                <a:gd name="T33" fmla="*/ 261 h 271"/>
                <a:gd name="T34" fmla="*/ 170 w 258"/>
                <a:gd name="T35" fmla="*/ 266 h 271"/>
                <a:gd name="T36" fmla="*/ 164 w 258"/>
                <a:gd name="T37" fmla="*/ 262 h 271"/>
                <a:gd name="T38" fmla="*/ 170 w 258"/>
                <a:gd name="T39" fmla="*/ 266 h 271"/>
                <a:gd name="T40" fmla="*/ 170 w 258"/>
                <a:gd name="T41" fmla="*/ 261 h 271"/>
                <a:gd name="T42" fmla="*/ 164 w 258"/>
                <a:gd name="T43" fmla="*/ 258 h 271"/>
                <a:gd name="T44" fmla="*/ 170 w 258"/>
                <a:gd name="T45" fmla="*/ 261 h 271"/>
                <a:gd name="T46" fmla="*/ 62 w 258"/>
                <a:gd name="T47" fmla="*/ 262 h 271"/>
                <a:gd name="T48" fmla="*/ 75 w 258"/>
                <a:gd name="T49" fmla="*/ 198 h 271"/>
                <a:gd name="T50" fmla="*/ 43 w 258"/>
                <a:gd name="T51" fmla="*/ 262 h 271"/>
                <a:gd name="T52" fmla="*/ 0 w 258"/>
                <a:gd name="T53" fmla="*/ 262 h 271"/>
                <a:gd name="T54" fmla="*/ 88 w 258"/>
                <a:gd name="T55" fmla="*/ 120 h 271"/>
                <a:gd name="T56" fmla="*/ 168 w 258"/>
                <a:gd name="T57" fmla="*/ 120 h 271"/>
                <a:gd name="T58" fmla="*/ 229 w 258"/>
                <a:gd name="T59" fmla="*/ 165 h 271"/>
                <a:gd name="T60" fmla="*/ 223 w 258"/>
                <a:gd name="T61" fmla="*/ 262 h 271"/>
                <a:gd name="T62" fmla="*/ 209 w 258"/>
                <a:gd name="T63" fmla="*/ 183 h 271"/>
                <a:gd name="T64" fmla="*/ 104 w 258"/>
                <a:gd name="T65" fmla="*/ 197 h 271"/>
                <a:gd name="T66" fmla="*/ 223 w 258"/>
                <a:gd name="T67" fmla="*/ 154 h 271"/>
                <a:gd name="T68" fmla="*/ 223 w 258"/>
                <a:gd name="T69" fmla="*/ 154 h 271"/>
                <a:gd name="T70" fmla="*/ 33 w 258"/>
                <a:gd name="T71" fmla="*/ 15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8" h="271">
                  <a:moveTo>
                    <a:pt x="96" y="89"/>
                  </a:moveTo>
                  <a:cubicBezTo>
                    <a:pt x="86" y="79"/>
                    <a:pt x="81" y="66"/>
                    <a:pt x="81" y="52"/>
                  </a:cubicBezTo>
                  <a:cubicBezTo>
                    <a:pt x="81" y="38"/>
                    <a:pt x="85" y="25"/>
                    <a:pt x="95" y="15"/>
                  </a:cubicBezTo>
                  <a:cubicBezTo>
                    <a:pt x="105" y="5"/>
                    <a:pt x="118" y="0"/>
                    <a:pt x="131" y="0"/>
                  </a:cubicBezTo>
                  <a:cubicBezTo>
                    <a:pt x="159" y="0"/>
                    <a:pt x="182" y="23"/>
                    <a:pt x="182" y="51"/>
                  </a:cubicBezTo>
                  <a:cubicBezTo>
                    <a:pt x="182" y="80"/>
                    <a:pt x="160" y="103"/>
                    <a:pt x="132" y="103"/>
                  </a:cubicBezTo>
                  <a:cubicBezTo>
                    <a:pt x="131" y="103"/>
                    <a:pt x="131" y="103"/>
                    <a:pt x="131" y="103"/>
                  </a:cubicBezTo>
                  <a:cubicBezTo>
                    <a:pt x="118" y="103"/>
                    <a:pt x="105" y="99"/>
                    <a:pt x="96" y="89"/>
                  </a:cubicBezTo>
                  <a:close/>
                  <a:moveTo>
                    <a:pt x="217" y="197"/>
                  </a:moveTo>
                  <a:cubicBezTo>
                    <a:pt x="217" y="263"/>
                    <a:pt x="217" y="263"/>
                    <a:pt x="217" y="263"/>
                  </a:cubicBezTo>
                  <a:cubicBezTo>
                    <a:pt x="217" y="267"/>
                    <a:pt x="213" y="271"/>
                    <a:pt x="209" y="271"/>
                  </a:cubicBezTo>
                  <a:cubicBezTo>
                    <a:pt x="118" y="271"/>
                    <a:pt x="118" y="271"/>
                    <a:pt x="118" y="271"/>
                  </a:cubicBezTo>
                  <a:cubicBezTo>
                    <a:pt x="114" y="271"/>
                    <a:pt x="110" y="267"/>
                    <a:pt x="110" y="263"/>
                  </a:cubicBezTo>
                  <a:cubicBezTo>
                    <a:pt x="110" y="197"/>
                    <a:pt x="110" y="197"/>
                    <a:pt x="110" y="197"/>
                  </a:cubicBezTo>
                  <a:cubicBezTo>
                    <a:pt x="110" y="193"/>
                    <a:pt x="113" y="189"/>
                    <a:pt x="118" y="189"/>
                  </a:cubicBezTo>
                  <a:cubicBezTo>
                    <a:pt x="209" y="189"/>
                    <a:pt x="209" y="189"/>
                    <a:pt x="209" y="189"/>
                  </a:cubicBezTo>
                  <a:cubicBezTo>
                    <a:pt x="214" y="189"/>
                    <a:pt x="217" y="193"/>
                    <a:pt x="217" y="197"/>
                  </a:cubicBezTo>
                  <a:close/>
                  <a:moveTo>
                    <a:pt x="203" y="253"/>
                  </a:moveTo>
                  <a:cubicBezTo>
                    <a:pt x="203" y="203"/>
                    <a:pt x="203" y="203"/>
                    <a:pt x="203" y="203"/>
                  </a:cubicBezTo>
                  <a:cubicBezTo>
                    <a:pt x="124" y="203"/>
                    <a:pt x="124" y="203"/>
                    <a:pt x="124" y="203"/>
                  </a:cubicBezTo>
                  <a:cubicBezTo>
                    <a:pt x="124" y="253"/>
                    <a:pt x="124" y="253"/>
                    <a:pt x="124" y="253"/>
                  </a:cubicBezTo>
                  <a:lnTo>
                    <a:pt x="203" y="253"/>
                  </a:lnTo>
                  <a:close/>
                  <a:moveTo>
                    <a:pt x="164" y="266"/>
                  </a:moveTo>
                  <a:cubicBezTo>
                    <a:pt x="164" y="266"/>
                    <a:pt x="164" y="266"/>
                    <a:pt x="164" y="266"/>
                  </a:cubicBezTo>
                  <a:cubicBezTo>
                    <a:pt x="164" y="262"/>
                    <a:pt x="164" y="262"/>
                    <a:pt x="164" y="262"/>
                  </a:cubicBezTo>
                  <a:cubicBezTo>
                    <a:pt x="164" y="262"/>
                    <a:pt x="164" y="262"/>
                    <a:pt x="160" y="262"/>
                  </a:cubicBezTo>
                  <a:cubicBezTo>
                    <a:pt x="160" y="262"/>
                    <a:pt x="160" y="262"/>
                    <a:pt x="160" y="265"/>
                  </a:cubicBezTo>
                  <a:cubicBezTo>
                    <a:pt x="160" y="265"/>
                    <a:pt x="160" y="265"/>
                    <a:pt x="164" y="266"/>
                  </a:cubicBezTo>
                  <a:close/>
                  <a:moveTo>
                    <a:pt x="164" y="261"/>
                  </a:moveTo>
                  <a:cubicBezTo>
                    <a:pt x="164" y="261"/>
                    <a:pt x="164" y="261"/>
                    <a:pt x="164" y="261"/>
                  </a:cubicBezTo>
                  <a:cubicBezTo>
                    <a:pt x="164" y="258"/>
                    <a:pt x="164" y="258"/>
                    <a:pt x="164" y="258"/>
                  </a:cubicBezTo>
                  <a:cubicBezTo>
                    <a:pt x="164" y="258"/>
                    <a:pt x="164" y="258"/>
                    <a:pt x="160" y="259"/>
                  </a:cubicBezTo>
                  <a:cubicBezTo>
                    <a:pt x="160" y="259"/>
                    <a:pt x="160" y="259"/>
                    <a:pt x="160" y="261"/>
                  </a:cubicBezTo>
                  <a:cubicBezTo>
                    <a:pt x="160" y="261"/>
                    <a:pt x="160" y="261"/>
                    <a:pt x="164" y="261"/>
                  </a:cubicBezTo>
                  <a:close/>
                  <a:moveTo>
                    <a:pt x="170" y="266"/>
                  </a:moveTo>
                  <a:cubicBezTo>
                    <a:pt x="170" y="266"/>
                    <a:pt x="170" y="266"/>
                    <a:pt x="170" y="266"/>
                  </a:cubicBezTo>
                  <a:cubicBezTo>
                    <a:pt x="170" y="262"/>
                    <a:pt x="170" y="262"/>
                    <a:pt x="170" y="262"/>
                  </a:cubicBezTo>
                  <a:cubicBezTo>
                    <a:pt x="170" y="262"/>
                    <a:pt x="170" y="262"/>
                    <a:pt x="164" y="262"/>
                  </a:cubicBezTo>
                  <a:cubicBezTo>
                    <a:pt x="164" y="262"/>
                    <a:pt x="164" y="262"/>
                    <a:pt x="164" y="266"/>
                  </a:cubicBezTo>
                  <a:cubicBezTo>
                    <a:pt x="164" y="266"/>
                    <a:pt x="164" y="266"/>
                    <a:pt x="170" y="266"/>
                  </a:cubicBezTo>
                  <a:close/>
                  <a:moveTo>
                    <a:pt x="170" y="261"/>
                  </a:moveTo>
                  <a:cubicBezTo>
                    <a:pt x="170" y="261"/>
                    <a:pt x="170" y="261"/>
                    <a:pt x="170" y="261"/>
                  </a:cubicBezTo>
                  <a:cubicBezTo>
                    <a:pt x="170" y="257"/>
                    <a:pt x="170" y="257"/>
                    <a:pt x="170" y="257"/>
                  </a:cubicBezTo>
                  <a:cubicBezTo>
                    <a:pt x="170" y="257"/>
                    <a:pt x="170" y="257"/>
                    <a:pt x="164" y="258"/>
                  </a:cubicBezTo>
                  <a:cubicBezTo>
                    <a:pt x="164" y="258"/>
                    <a:pt x="164" y="258"/>
                    <a:pt x="164" y="261"/>
                  </a:cubicBezTo>
                  <a:cubicBezTo>
                    <a:pt x="164" y="261"/>
                    <a:pt x="164" y="261"/>
                    <a:pt x="170" y="261"/>
                  </a:cubicBezTo>
                  <a:close/>
                  <a:moveTo>
                    <a:pt x="104" y="262"/>
                  </a:moveTo>
                  <a:cubicBezTo>
                    <a:pt x="62" y="262"/>
                    <a:pt x="62" y="262"/>
                    <a:pt x="62" y="262"/>
                  </a:cubicBezTo>
                  <a:cubicBezTo>
                    <a:pt x="57" y="262"/>
                    <a:pt x="57" y="262"/>
                    <a:pt x="57" y="262"/>
                  </a:cubicBezTo>
                  <a:cubicBezTo>
                    <a:pt x="57" y="262"/>
                    <a:pt x="57" y="262"/>
                    <a:pt x="75" y="198"/>
                  </a:cubicBezTo>
                  <a:cubicBezTo>
                    <a:pt x="75" y="198"/>
                    <a:pt x="75" y="198"/>
                    <a:pt x="62" y="198"/>
                  </a:cubicBezTo>
                  <a:cubicBezTo>
                    <a:pt x="62" y="198"/>
                    <a:pt x="62" y="198"/>
                    <a:pt x="43" y="262"/>
                  </a:cubicBezTo>
                  <a:cubicBezTo>
                    <a:pt x="43" y="262"/>
                    <a:pt x="43" y="262"/>
                    <a:pt x="42" y="262"/>
                  </a:cubicBezTo>
                  <a:cubicBezTo>
                    <a:pt x="40" y="262"/>
                    <a:pt x="31" y="262"/>
                    <a:pt x="0" y="262"/>
                  </a:cubicBezTo>
                  <a:cubicBezTo>
                    <a:pt x="29" y="165"/>
                    <a:pt x="29" y="165"/>
                    <a:pt x="29" y="165"/>
                  </a:cubicBezTo>
                  <a:cubicBezTo>
                    <a:pt x="34" y="150"/>
                    <a:pt x="54" y="121"/>
                    <a:pt x="88" y="120"/>
                  </a:cubicBezTo>
                  <a:cubicBezTo>
                    <a:pt x="89" y="120"/>
                    <a:pt x="89" y="120"/>
                    <a:pt x="90" y="120"/>
                  </a:cubicBezTo>
                  <a:cubicBezTo>
                    <a:pt x="90" y="120"/>
                    <a:pt x="165" y="120"/>
                    <a:pt x="168" y="120"/>
                  </a:cubicBezTo>
                  <a:cubicBezTo>
                    <a:pt x="169" y="120"/>
                    <a:pt x="169" y="120"/>
                    <a:pt x="170" y="120"/>
                  </a:cubicBezTo>
                  <a:cubicBezTo>
                    <a:pt x="204" y="121"/>
                    <a:pt x="224" y="150"/>
                    <a:pt x="229" y="165"/>
                  </a:cubicBezTo>
                  <a:cubicBezTo>
                    <a:pt x="258" y="262"/>
                    <a:pt x="258" y="262"/>
                    <a:pt x="258" y="262"/>
                  </a:cubicBezTo>
                  <a:cubicBezTo>
                    <a:pt x="258" y="262"/>
                    <a:pt x="258" y="262"/>
                    <a:pt x="223" y="262"/>
                  </a:cubicBezTo>
                  <a:cubicBezTo>
                    <a:pt x="223" y="197"/>
                    <a:pt x="223" y="197"/>
                    <a:pt x="223" y="197"/>
                  </a:cubicBezTo>
                  <a:cubicBezTo>
                    <a:pt x="223" y="190"/>
                    <a:pt x="217" y="183"/>
                    <a:pt x="209" y="183"/>
                  </a:cubicBezTo>
                  <a:cubicBezTo>
                    <a:pt x="118" y="183"/>
                    <a:pt x="118" y="183"/>
                    <a:pt x="118" y="183"/>
                  </a:cubicBezTo>
                  <a:cubicBezTo>
                    <a:pt x="110" y="183"/>
                    <a:pt x="104" y="190"/>
                    <a:pt x="104" y="197"/>
                  </a:cubicBezTo>
                  <a:lnTo>
                    <a:pt x="104" y="262"/>
                  </a:lnTo>
                  <a:close/>
                  <a:moveTo>
                    <a:pt x="223" y="154"/>
                  </a:moveTo>
                  <a:cubicBezTo>
                    <a:pt x="224" y="155"/>
                    <a:pt x="224" y="156"/>
                    <a:pt x="225" y="157"/>
                  </a:cubicBezTo>
                  <a:cubicBezTo>
                    <a:pt x="224" y="156"/>
                    <a:pt x="224" y="155"/>
                    <a:pt x="223" y="154"/>
                  </a:cubicBezTo>
                  <a:close/>
                  <a:moveTo>
                    <a:pt x="35" y="154"/>
                  </a:moveTo>
                  <a:cubicBezTo>
                    <a:pt x="34" y="155"/>
                    <a:pt x="34" y="156"/>
                    <a:pt x="33" y="157"/>
                  </a:cubicBezTo>
                  <a:cubicBezTo>
                    <a:pt x="34" y="156"/>
                    <a:pt x="34" y="155"/>
                    <a:pt x="35"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5"/>
              <a:endParaRPr lang="en-US" dirty="0">
                <a:solidFill>
                  <a:srgbClr val="505050"/>
                </a:solidFill>
              </a:endParaRPr>
            </a:p>
          </p:txBody>
        </p:sp>
        <p:grpSp>
          <p:nvGrpSpPr>
            <p:cNvPr id="19" name="Group 4"/>
            <p:cNvGrpSpPr>
              <a:grpSpLocks/>
            </p:cNvGrpSpPr>
            <p:nvPr/>
          </p:nvGrpSpPr>
          <p:grpSpPr bwMode="auto">
            <a:xfrm>
              <a:off x="9890692" y="1712108"/>
              <a:ext cx="629033" cy="664924"/>
              <a:chOff x="3730" y="2047"/>
              <a:chExt cx="222" cy="226"/>
            </a:xfrm>
            <a:grpFill/>
          </p:grpSpPr>
          <p:sp>
            <p:nvSpPr>
              <p:cNvPr id="20" name="AutoShape 3"/>
              <p:cNvSpPr>
                <a:spLocks noChangeAspect="1" noChangeArrowheads="1" noTextEdit="1"/>
              </p:cNvSpPr>
              <p:nvPr/>
            </p:nvSpPr>
            <p:spPr bwMode="auto">
              <a:xfrm>
                <a:off x="3730" y="2047"/>
                <a:ext cx="220" cy="2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5"/>
                <a:endParaRPr lang="en-US" baseline="-25000" dirty="0">
                  <a:solidFill>
                    <a:srgbClr val="505050"/>
                  </a:solidFill>
                </a:endParaRPr>
              </a:p>
            </p:txBody>
          </p:sp>
          <p:sp>
            <p:nvSpPr>
              <p:cNvPr id="21" name="Oval 5"/>
              <p:cNvSpPr>
                <a:spLocks noChangeArrowheads="1"/>
              </p:cNvSpPr>
              <p:nvPr/>
            </p:nvSpPr>
            <p:spPr bwMode="auto">
              <a:xfrm>
                <a:off x="3798" y="2049"/>
                <a:ext cx="88" cy="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5"/>
                <a:endParaRPr lang="en-US" baseline="-25000" dirty="0">
                  <a:solidFill>
                    <a:srgbClr val="505050"/>
                  </a:solidFill>
                </a:endParaRPr>
              </a:p>
            </p:txBody>
          </p:sp>
          <p:sp>
            <p:nvSpPr>
              <p:cNvPr id="22" name="Freeform 6"/>
              <p:cNvSpPr>
                <a:spLocks noEditPoints="1"/>
              </p:cNvSpPr>
              <p:nvPr/>
            </p:nvSpPr>
            <p:spPr bwMode="auto">
              <a:xfrm>
                <a:off x="3835" y="2181"/>
                <a:ext cx="58" cy="41"/>
              </a:xfrm>
              <a:custGeom>
                <a:avLst/>
                <a:gdLst>
                  <a:gd name="T0" fmla="*/ 12 w 24"/>
                  <a:gd name="T1" fmla="*/ 0 h 17"/>
                  <a:gd name="T2" fmla="*/ 0 w 24"/>
                  <a:gd name="T3" fmla="*/ 12 h 17"/>
                  <a:gd name="T4" fmla="*/ 0 w 24"/>
                  <a:gd name="T5" fmla="*/ 15 h 17"/>
                  <a:gd name="T6" fmla="*/ 7 w 24"/>
                  <a:gd name="T7" fmla="*/ 15 h 17"/>
                  <a:gd name="T8" fmla="*/ 12 w 24"/>
                  <a:gd name="T9" fmla="*/ 17 h 17"/>
                  <a:gd name="T10" fmla="*/ 17 w 24"/>
                  <a:gd name="T11" fmla="*/ 15 h 17"/>
                  <a:gd name="T12" fmla="*/ 21 w 24"/>
                  <a:gd name="T13" fmla="*/ 15 h 17"/>
                  <a:gd name="T14" fmla="*/ 21 w 24"/>
                  <a:gd name="T15" fmla="*/ 14 h 17"/>
                  <a:gd name="T16" fmla="*/ 24 w 24"/>
                  <a:gd name="T17" fmla="*/ 14 h 17"/>
                  <a:gd name="T18" fmla="*/ 24 w 24"/>
                  <a:gd name="T19" fmla="*/ 12 h 17"/>
                  <a:gd name="T20" fmla="*/ 12 w 24"/>
                  <a:gd name="T21" fmla="*/ 0 h 17"/>
                  <a:gd name="T22" fmla="*/ 5 w 24"/>
                  <a:gd name="T23" fmla="*/ 12 h 17"/>
                  <a:gd name="T24" fmla="*/ 3 w 24"/>
                  <a:gd name="T25" fmla="*/ 12 h 17"/>
                  <a:gd name="T26" fmla="*/ 2 w 24"/>
                  <a:gd name="T27" fmla="*/ 12 h 17"/>
                  <a:gd name="T28" fmla="*/ 3 w 24"/>
                  <a:gd name="T29" fmla="*/ 11 h 17"/>
                  <a:gd name="T30" fmla="*/ 5 w 24"/>
                  <a:gd name="T31" fmla="*/ 11 h 17"/>
                  <a:gd name="T32" fmla="*/ 5 w 24"/>
                  <a:gd name="T33" fmla="*/ 12 h 17"/>
                  <a:gd name="T34" fmla="*/ 5 w 24"/>
                  <a:gd name="T35" fmla="*/ 12 h 17"/>
                  <a:gd name="T36" fmla="*/ 7 w 24"/>
                  <a:gd name="T37" fmla="*/ 9 h 17"/>
                  <a:gd name="T38" fmla="*/ 6 w 24"/>
                  <a:gd name="T39" fmla="*/ 9 h 17"/>
                  <a:gd name="T40" fmla="*/ 6 w 24"/>
                  <a:gd name="T41" fmla="*/ 9 h 17"/>
                  <a:gd name="T42" fmla="*/ 4 w 24"/>
                  <a:gd name="T43" fmla="*/ 8 h 17"/>
                  <a:gd name="T44" fmla="*/ 4 w 24"/>
                  <a:gd name="T45" fmla="*/ 7 h 17"/>
                  <a:gd name="T46" fmla="*/ 5 w 24"/>
                  <a:gd name="T47" fmla="*/ 7 h 17"/>
                  <a:gd name="T48" fmla="*/ 6 w 24"/>
                  <a:gd name="T49" fmla="*/ 8 h 17"/>
                  <a:gd name="T50" fmla="*/ 7 w 24"/>
                  <a:gd name="T51" fmla="*/ 9 h 17"/>
                  <a:gd name="T52" fmla="*/ 12 w 24"/>
                  <a:gd name="T53" fmla="*/ 4 h 17"/>
                  <a:gd name="T54" fmla="*/ 12 w 24"/>
                  <a:gd name="T55" fmla="*/ 3 h 17"/>
                  <a:gd name="T56" fmla="*/ 13 w 24"/>
                  <a:gd name="T57" fmla="*/ 4 h 17"/>
                  <a:gd name="T58" fmla="*/ 13 w 24"/>
                  <a:gd name="T59" fmla="*/ 5 h 17"/>
                  <a:gd name="T60" fmla="*/ 12 w 24"/>
                  <a:gd name="T61" fmla="*/ 6 h 17"/>
                  <a:gd name="T62" fmla="*/ 12 w 24"/>
                  <a:gd name="T63" fmla="*/ 5 h 17"/>
                  <a:gd name="T64" fmla="*/ 12 w 24"/>
                  <a:gd name="T65" fmla="*/ 4 h 17"/>
                  <a:gd name="T66" fmla="*/ 13 w 24"/>
                  <a:gd name="T67" fmla="*/ 14 h 17"/>
                  <a:gd name="T68" fmla="*/ 10 w 24"/>
                  <a:gd name="T69" fmla="*/ 13 h 17"/>
                  <a:gd name="T70" fmla="*/ 7 w 24"/>
                  <a:gd name="T71" fmla="*/ 4 h 17"/>
                  <a:gd name="T72" fmla="*/ 14 w 24"/>
                  <a:gd name="T73" fmla="*/ 11 h 17"/>
                  <a:gd name="T74" fmla="*/ 13 w 24"/>
                  <a:gd name="T75" fmla="*/ 14 h 17"/>
                  <a:gd name="T76" fmla="*/ 17 w 24"/>
                  <a:gd name="T77" fmla="*/ 5 h 17"/>
                  <a:gd name="T78" fmla="*/ 16 w 24"/>
                  <a:gd name="T79" fmla="*/ 6 h 17"/>
                  <a:gd name="T80" fmla="*/ 15 w 24"/>
                  <a:gd name="T81" fmla="*/ 7 h 17"/>
                  <a:gd name="T82" fmla="*/ 15 w 24"/>
                  <a:gd name="T83" fmla="*/ 7 h 17"/>
                  <a:gd name="T84" fmla="*/ 15 w 24"/>
                  <a:gd name="T85" fmla="*/ 6 h 17"/>
                  <a:gd name="T86" fmla="*/ 16 w 24"/>
                  <a:gd name="T87" fmla="*/ 4 h 17"/>
                  <a:gd name="T88" fmla="*/ 17 w 24"/>
                  <a:gd name="T89" fmla="*/ 4 h 17"/>
                  <a:gd name="T90" fmla="*/ 17 w 24"/>
                  <a:gd name="T91" fmla="*/ 5 h 17"/>
                  <a:gd name="T92" fmla="*/ 18 w 24"/>
                  <a:gd name="T93" fmla="*/ 9 h 17"/>
                  <a:gd name="T94" fmla="*/ 17 w 24"/>
                  <a:gd name="T95" fmla="*/ 9 h 17"/>
                  <a:gd name="T96" fmla="*/ 18 w 24"/>
                  <a:gd name="T97" fmla="*/ 8 h 17"/>
                  <a:gd name="T98" fmla="*/ 19 w 24"/>
                  <a:gd name="T99" fmla="*/ 7 h 17"/>
                  <a:gd name="T100" fmla="*/ 20 w 24"/>
                  <a:gd name="T101" fmla="*/ 7 h 17"/>
                  <a:gd name="T102" fmla="*/ 20 w 24"/>
                  <a:gd name="T103" fmla="*/ 8 h 17"/>
                  <a:gd name="T104" fmla="*/ 18 w 24"/>
                  <a:gd name="T105" fmla="*/ 9 h 17"/>
                  <a:gd name="T106" fmla="*/ 18 w 24"/>
                  <a:gd name="T107" fmla="*/ 9 h 17"/>
                  <a:gd name="T108" fmla="*/ 22 w 24"/>
                  <a:gd name="T109" fmla="*/ 12 h 17"/>
                  <a:gd name="T110" fmla="*/ 21 w 24"/>
                  <a:gd name="T111" fmla="*/ 12 h 17"/>
                  <a:gd name="T112" fmla="*/ 19 w 24"/>
                  <a:gd name="T113" fmla="*/ 12 h 17"/>
                  <a:gd name="T114" fmla="*/ 19 w 24"/>
                  <a:gd name="T115" fmla="*/ 12 h 17"/>
                  <a:gd name="T116" fmla="*/ 19 w 24"/>
                  <a:gd name="T117" fmla="*/ 11 h 17"/>
                  <a:gd name="T118" fmla="*/ 21 w 24"/>
                  <a:gd name="T119" fmla="*/ 11 h 17"/>
                  <a:gd name="T120" fmla="*/ 22 w 24"/>
                  <a:gd name="T121"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 h="17">
                    <a:moveTo>
                      <a:pt x="12" y="0"/>
                    </a:moveTo>
                    <a:cubicBezTo>
                      <a:pt x="6" y="0"/>
                      <a:pt x="0" y="6"/>
                      <a:pt x="0" y="12"/>
                    </a:cubicBezTo>
                    <a:cubicBezTo>
                      <a:pt x="0" y="13"/>
                      <a:pt x="0" y="14"/>
                      <a:pt x="0" y="15"/>
                    </a:cubicBezTo>
                    <a:cubicBezTo>
                      <a:pt x="0" y="15"/>
                      <a:pt x="0" y="15"/>
                      <a:pt x="7" y="15"/>
                    </a:cubicBezTo>
                    <a:cubicBezTo>
                      <a:pt x="8" y="16"/>
                      <a:pt x="10" y="17"/>
                      <a:pt x="12" y="17"/>
                    </a:cubicBezTo>
                    <a:cubicBezTo>
                      <a:pt x="14" y="17"/>
                      <a:pt x="16" y="16"/>
                      <a:pt x="17" y="15"/>
                    </a:cubicBezTo>
                    <a:cubicBezTo>
                      <a:pt x="17" y="15"/>
                      <a:pt x="17" y="15"/>
                      <a:pt x="21" y="15"/>
                    </a:cubicBezTo>
                    <a:cubicBezTo>
                      <a:pt x="21" y="14"/>
                      <a:pt x="21" y="14"/>
                      <a:pt x="21" y="14"/>
                    </a:cubicBezTo>
                    <a:cubicBezTo>
                      <a:pt x="22" y="14"/>
                      <a:pt x="23" y="14"/>
                      <a:pt x="24" y="14"/>
                    </a:cubicBezTo>
                    <a:cubicBezTo>
                      <a:pt x="24" y="14"/>
                      <a:pt x="24" y="13"/>
                      <a:pt x="24" y="12"/>
                    </a:cubicBezTo>
                    <a:cubicBezTo>
                      <a:pt x="24" y="6"/>
                      <a:pt x="19" y="0"/>
                      <a:pt x="12" y="0"/>
                    </a:cubicBezTo>
                    <a:close/>
                    <a:moveTo>
                      <a:pt x="5" y="12"/>
                    </a:moveTo>
                    <a:cubicBezTo>
                      <a:pt x="3" y="12"/>
                      <a:pt x="3" y="12"/>
                      <a:pt x="3" y="12"/>
                    </a:cubicBezTo>
                    <a:cubicBezTo>
                      <a:pt x="3" y="12"/>
                      <a:pt x="2" y="12"/>
                      <a:pt x="2" y="12"/>
                    </a:cubicBezTo>
                    <a:cubicBezTo>
                      <a:pt x="2" y="11"/>
                      <a:pt x="3" y="11"/>
                      <a:pt x="3" y="11"/>
                    </a:cubicBezTo>
                    <a:cubicBezTo>
                      <a:pt x="5" y="11"/>
                      <a:pt x="5" y="11"/>
                      <a:pt x="5" y="11"/>
                    </a:cubicBezTo>
                    <a:cubicBezTo>
                      <a:pt x="5" y="11"/>
                      <a:pt x="5" y="11"/>
                      <a:pt x="5" y="12"/>
                    </a:cubicBezTo>
                    <a:cubicBezTo>
                      <a:pt x="5" y="12"/>
                      <a:pt x="5" y="12"/>
                      <a:pt x="5" y="12"/>
                    </a:cubicBezTo>
                    <a:close/>
                    <a:moveTo>
                      <a:pt x="7" y="9"/>
                    </a:moveTo>
                    <a:cubicBezTo>
                      <a:pt x="7" y="9"/>
                      <a:pt x="6" y="9"/>
                      <a:pt x="6" y="9"/>
                    </a:cubicBezTo>
                    <a:cubicBezTo>
                      <a:pt x="6" y="9"/>
                      <a:pt x="6" y="9"/>
                      <a:pt x="6" y="9"/>
                    </a:cubicBezTo>
                    <a:cubicBezTo>
                      <a:pt x="4" y="8"/>
                      <a:pt x="4" y="8"/>
                      <a:pt x="4" y="8"/>
                    </a:cubicBezTo>
                    <a:cubicBezTo>
                      <a:pt x="4" y="8"/>
                      <a:pt x="4" y="8"/>
                      <a:pt x="4" y="7"/>
                    </a:cubicBezTo>
                    <a:cubicBezTo>
                      <a:pt x="4" y="7"/>
                      <a:pt x="5" y="7"/>
                      <a:pt x="5" y="7"/>
                    </a:cubicBezTo>
                    <a:cubicBezTo>
                      <a:pt x="6" y="8"/>
                      <a:pt x="6" y="8"/>
                      <a:pt x="6" y="8"/>
                    </a:cubicBezTo>
                    <a:cubicBezTo>
                      <a:pt x="7" y="8"/>
                      <a:pt x="7" y="9"/>
                      <a:pt x="7" y="9"/>
                    </a:cubicBezTo>
                    <a:close/>
                    <a:moveTo>
                      <a:pt x="12" y="4"/>
                    </a:moveTo>
                    <a:cubicBezTo>
                      <a:pt x="12" y="3"/>
                      <a:pt x="12" y="3"/>
                      <a:pt x="12" y="3"/>
                    </a:cubicBezTo>
                    <a:cubicBezTo>
                      <a:pt x="12" y="3"/>
                      <a:pt x="13" y="3"/>
                      <a:pt x="13" y="4"/>
                    </a:cubicBezTo>
                    <a:cubicBezTo>
                      <a:pt x="13" y="5"/>
                      <a:pt x="13" y="5"/>
                      <a:pt x="13" y="5"/>
                    </a:cubicBezTo>
                    <a:cubicBezTo>
                      <a:pt x="13" y="6"/>
                      <a:pt x="12" y="6"/>
                      <a:pt x="12" y="6"/>
                    </a:cubicBezTo>
                    <a:cubicBezTo>
                      <a:pt x="12" y="6"/>
                      <a:pt x="12" y="6"/>
                      <a:pt x="12" y="5"/>
                    </a:cubicBezTo>
                    <a:cubicBezTo>
                      <a:pt x="12" y="4"/>
                      <a:pt x="12" y="4"/>
                      <a:pt x="12" y="4"/>
                    </a:cubicBezTo>
                    <a:close/>
                    <a:moveTo>
                      <a:pt x="13" y="14"/>
                    </a:moveTo>
                    <a:cubicBezTo>
                      <a:pt x="12" y="15"/>
                      <a:pt x="11" y="14"/>
                      <a:pt x="10" y="13"/>
                    </a:cubicBezTo>
                    <a:cubicBezTo>
                      <a:pt x="9" y="12"/>
                      <a:pt x="7" y="4"/>
                      <a:pt x="7" y="4"/>
                    </a:cubicBezTo>
                    <a:cubicBezTo>
                      <a:pt x="7" y="4"/>
                      <a:pt x="13" y="10"/>
                      <a:pt x="14" y="11"/>
                    </a:cubicBezTo>
                    <a:cubicBezTo>
                      <a:pt x="14" y="12"/>
                      <a:pt x="14" y="14"/>
                      <a:pt x="13" y="14"/>
                    </a:cubicBezTo>
                    <a:close/>
                    <a:moveTo>
                      <a:pt x="17" y="5"/>
                    </a:moveTo>
                    <a:cubicBezTo>
                      <a:pt x="16" y="6"/>
                      <a:pt x="16" y="6"/>
                      <a:pt x="16" y="6"/>
                    </a:cubicBezTo>
                    <a:cubicBezTo>
                      <a:pt x="16" y="7"/>
                      <a:pt x="16" y="7"/>
                      <a:pt x="15" y="7"/>
                    </a:cubicBezTo>
                    <a:cubicBezTo>
                      <a:pt x="15" y="7"/>
                      <a:pt x="15" y="7"/>
                      <a:pt x="15" y="7"/>
                    </a:cubicBezTo>
                    <a:cubicBezTo>
                      <a:pt x="15" y="6"/>
                      <a:pt x="15" y="6"/>
                      <a:pt x="15" y="6"/>
                    </a:cubicBezTo>
                    <a:cubicBezTo>
                      <a:pt x="16" y="4"/>
                      <a:pt x="16" y="4"/>
                      <a:pt x="16" y="4"/>
                    </a:cubicBezTo>
                    <a:cubicBezTo>
                      <a:pt x="16" y="4"/>
                      <a:pt x="16" y="4"/>
                      <a:pt x="17" y="4"/>
                    </a:cubicBezTo>
                    <a:cubicBezTo>
                      <a:pt x="17" y="4"/>
                      <a:pt x="17" y="5"/>
                      <a:pt x="17" y="5"/>
                    </a:cubicBezTo>
                    <a:close/>
                    <a:moveTo>
                      <a:pt x="18" y="9"/>
                    </a:moveTo>
                    <a:cubicBezTo>
                      <a:pt x="18" y="9"/>
                      <a:pt x="18" y="9"/>
                      <a:pt x="17" y="9"/>
                    </a:cubicBezTo>
                    <a:cubicBezTo>
                      <a:pt x="17" y="8"/>
                      <a:pt x="17" y="8"/>
                      <a:pt x="18" y="8"/>
                    </a:cubicBezTo>
                    <a:cubicBezTo>
                      <a:pt x="19" y="7"/>
                      <a:pt x="19" y="7"/>
                      <a:pt x="19" y="7"/>
                    </a:cubicBezTo>
                    <a:cubicBezTo>
                      <a:pt x="19" y="7"/>
                      <a:pt x="20" y="7"/>
                      <a:pt x="20" y="7"/>
                    </a:cubicBezTo>
                    <a:cubicBezTo>
                      <a:pt x="20" y="7"/>
                      <a:pt x="20" y="8"/>
                      <a:pt x="20" y="8"/>
                    </a:cubicBezTo>
                    <a:cubicBezTo>
                      <a:pt x="18" y="9"/>
                      <a:pt x="18" y="9"/>
                      <a:pt x="18" y="9"/>
                    </a:cubicBezTo>
                    <a:cubicBezTo>
                      <a:pt x="18" y="9"/>
                      <a:pt x="18" y="9"/>
                      <a:pt x="18" y="9"/>
                    </a:cubicBezTo>
                    <a:close/>
                    <a:moveTo>
                      <a:pt x="22" y="12"/>
                    </a:moveTo>
                    <a:cubicBezTo>
                      <a:pt x="22" y="12"/>
                      <a:pt x="21" y="12"/>
                      <a:pt x="21" y="12"/>
                    </a:cubicBezTo>
                    <a:cubicBezTo>
                      <a:pt x="19" y="12"/>
                      <a:pt x="19" y="12"/>
                      <a:pt x="19" y="12"/>
                    </a:cubicBezTo>
                    <a:cubicBezTo>
                      <a:pt x="19" y="12"/>
                      <a:pt x="19" y="12"/>
                      <a:pt x="19" y="12"/>
                    </a:cubicBezTo>
                    <a:cubicBezTo>
                      <a:pt x="19" y="11"/>
                      <a:pt x="19" y="11"/>
                      <a:pt x="19" y="11"/>
                    </a:cubicBezTo>
                    <a:cubicBezTo>
                      <a:pt x="21" y="11"/>
                      <a:pt x="21" y="11"/>
                      <a:pt x="21" y="11"/>
                    </a:cubicBezTo>
                    <a:cubicBezTo>
                      <a:pt x="21" y="11"/>
                      <a:pt x="22" y="11"/>
                      <a:pt x="2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5"/>
                <a:endParaRPr lang="en-US" baseline="-25000" dirty="0">
                  <a:solidFill>
                    <a:srgbClr val="505050"/>
                  </a:solidFill>
                </a:endParaRPr>
              </a:p>
            </p:txBody>
          </p:sp>
          <p:sp>
            <p:nvSpPr>
              <p:cNvPr id="23" name="Freeform 7"/>
              <p:cNvSpPr>
                <a:spLocks/>
              </p:cNvSpPr>
              <p:nvPr/>
            </p:nvSpPr>
            <p:spPr bwMode="auto">
              <a:xfrm>
                <a:off x="3730" y="2149"/>
                <a:ext cx="222" cy="122"/>
              </a:xfrm>
              <a:custGeom>
                <a:avLst/>
                <a:gdLst>
                  <a:gd name="T0" fmla="*/ 76 w 91"/>
                  <a:gd name="T1" fmla="*/ 50 h 50"/>
                  <a:gd name="T2" fmla="*/ 91 w 91"/>
                  <a:gd name="T3" fmla="*/ 50 h 50"/>
                  <a:gd name="T4" fmla="*/ 81 w 91"/>
                  <a:gd name="T5" fmla="*/ 16 h 50"/>
                  <a:gd name="T6" fmla="*/ 60 w 91"/>
                  <a:gd name="T7" fmla="*/ 0 h 50"/>
                  <a:gd name="T8" fmla="*/ 32 w 91"/>
                  <a:gd name="T9" fmla="*/ 0 h 50"/>
                  <a:gd name="T10" fmla="*/ 10 w 91"/>
                  <a:gd name="T11" fmla="*/ 16 h 50"/>
                  <a:gd name="T12" fmla="*/ 0 w 91"/>
                  <a:gd name="T13" fmla="*/ 50 h 50"/>
                  <a:gd name="T14" fmla="*/ 15 w 91"/>
                  <a:gd name="T15" fmla="*/ 50 h 50"/>
                  <a:gd name="T16" fmla="*/ 22 w 91"/>
                  <a:gd name="T17" fmla="*/ 27 h 50"/>
                  <a:gd name="T18" fmla="*/ 27 w 91"/>
                  <a:gd name="T19" fmla="*/ 27 h 50"/>
                  <a:gd name="T20" fmla="*/ 20 w 91"/>
                  <a:gd name="T21" fmla="*/ 50 h 50"/>
                  <a:gd name="T22" fmla="*/ 72 w 91"/>
                  <a:gd name="T23" fmla="*/ 50 h 50"/>
                  <a:gd name="T24" fmla="*/ 68 w 91"/>
                  <a:gd name="T25" fmla="*/ 36 h 50"/>
                  <a:gd name="T26" fmla="*/ 56 w 91"/>
                  <a:gd name="T27" fmla="*/ 41 h 50"/>
                  <a:gd name="T28" fmla="*/ 40 w 91"/>
                  <a:gd name="T29" fmla="*/ 25 h 50"/>
                  <a:gd name="T30" fmla="*/ 56 w 91"/>
                  <a:gd name="T31" fmla="*/ 9 h 50"/>
                  <a:gd name="T32" fmla="*/ 72 w 91"/>
                  <a:gd name="T33" fmla="*/ 25 h 50"/>
                  <a:gd name="T34" fmla="*/ 71 w 91"/>
                  <a:gd name="T35" fmla="*/ 31 h 50"/>
                  <a:gd name="T36" fmla="*/ 76 w 91"/>
                  <a:gd name="T3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50">
                    <a:moveTo>
                      <a:pt x="76" y="50"/>
                    </a:moveTo>
                    <a:cubicBezTo>
                      <a:pt x="91" y="50"/>
                      <a:pt x="91" y="50"/>
                      <a:pt x="91" y="50"/>
                    </a:cubicBezTo>
                    <a:cubicBezTo>
                      <a:pt x="81" y="16"/>
                      <a:pt x="81" y="16"/>
                      <a:pt x="81" y="16"/>
                    </a:cubicBezTo>
                    <a:cubicBezTo>
                      <a:pt x="80" y="10"/>
                      <a:pt x="73" y="0"/>
                      <a:pt x="60" y="0"/>
                    </a:cubicBezTo>
                    <a:cubicBezTo>
                      <a:pt x="32" y="0"/>
                      <a:pt x="32" y="0"/>
                      <a:pt x="32" y="0"/>
                    </a:cubicBezTo>
                    <a:cubicBezTo>
                      <a:pt x="19" y="0"/>
                      <a:pt x="12" y="10"/>
                      <a:pt x="10" y="16"/>
                    </a:cubicBezTo>
                    <a:cubicBezTo>
                      <a:pt x="0" y="50"/>
                      <a:pt x="0" y="50"/>
                      <a:pt x="0" y="50"/>
                    </a:cubicBezTo>
                    <a:cubicBezTo>
                      <a:pt x="15" y="50"/>
                      <a:pt x="15" y="50"/>
                      <a:pt x="15" y="50"/>
                    </a:cubicBezTo>
                    <a:cubicBezTo>
                      <a:pt x="22" y="27"/>
                      <a:pt x="22" y="27"/>
                      <a:pt x="22" y="27"/>
                    </a:cubicBezTo>
                    <a:cubicBezTo>
                      <a:pt x="27" y="27"/>
                      <a:pt x="27" y="27"/>
                      <a:pt x="27" y="27"/>
                    </a:cubicBezTo>
                    <a:cubicBezTo>
                      <a:pt x="20" y="50"/>
                      <a:pt x="20" y="50"/>
                      <a:pt x="20" y="50"/>
                    </a:cubicBezTo>
                    <a:cubicBezTo>
                      <a:pt x="72" y="50"/>
                      <a:pt x="72" y="50"/>
                      <a:pt x="72" y="50"/>
                    </a:cubicBezTo>
                    <a:cubicBezTo>
                      <a:pt x="70" y="44"/>
                      <a:pt x="69" y="39"/>
                      <a:pt x="68" y="36"/>
                    </a:cubicBezTo>
                    <a:cubicBezTo>
                      <a:pt x="65" y="39"/>
                      <a:pt x="61" y="41"/>
                      <a:pt x="56" y="41"/>
                    </a:cubicBezTo>
                    <a:cubicBezTo>
                      <a:pt x="47" y="41"/>
                      <a:pt x="40" y="34"/>
                      <a:pt x="40" y="25"/>
                    </a:cubicBezTo>
                    <a:cubicBezTo>
                      <a:pt x="40" y="17"/>
                      <a:pt x="47" y="9"/>
                      <a:pt x="56" y="9"/>
                    </a:cubicBezTo>
                    <a:cubicBezTo>
                      <a:pt x="65" y="9"/>
                      <a:pt x="72" y="17"/>
                      <a:pt x="72" y="25"/>
                    </a:cubicBezTo>
                    <a:cubicBezTo>
                      <a:pt x="72" y="27"/>
                      <a:pt x="72" y="29"/>
                      <a:pt x="71" y="31"/>
                    </a:cubicBezTo>
                    <a:cubicBezTo>
                      <a:pt x="76" y="50"/>
                      <a:pt x="76" y="50"/>
                      <a:pt x="76"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5"/>
                <a:endParaRPr lang="en-US" baseline="-25000" dirty="0">
                  <a:solidFill>
                    <a:srgbClr val="505050"/>
                  </a:solidFill>
                </a:endParaRPr>
              </a:p>
            </p:txBody>
          </p:sp>
        </p:grpSp>
      </p:grpSp>
      <p:sp>
        <p:nvSpPr>
          <p:cNvPr id="27" name="TextBox 26"/>
          <p:cNvSpPr txBox="1"/>
          <p:nvPr/>
        </p:nvSpPr>
        <p:spPr>
          <a:xfrm>
            <a:off x="9520328" y="2437059"/>
            <a:ext cx="2135353" cy="332399"/>
          </a:xfrm>
          <a:prstGeom prst="rect">
            <a:avLst/>
          </a:prstGeom>
          <a:noFill/>
        </p:spPr>
        <p:txBody>
          <a:bodyPr wrap="square" lIns="0" tIns="0" rIns="0" bIns="0" rtlCol="0">
            <a:spAutoFit/>
          </a:bodyPr>
          <a:lstStyle/>
          <a:p>
            <a:pPr algn="ctr" defTabSz="914192">
              <a:lnSpc>
                <a:spcPct val="90000"/>
              </a:lnSpc>
              <a:spcAft>
                <a:spcPts val="588"/>
              </a:spcAft>
            </a:pPr>
            <a:r>
              <a:rPr lang="en-US" sz="2400" spc="-100" dirty="0">
                <a:ln w="3175">
                  <a:noFill/>
                </a:ln>
                <a:solidFill>
                  <a:srgbClr val="EDC30D"/>
                </a:solidFill>
                <a:cs typeface="Segoe UI Semibold" panose="020B0702040204020203" pitchFamily="34" charset="0"/>
              </a:rPr>
              <a:t>Everyone</a:t>
            </a:r>
          </a:p>
        </p:txBody>
      </p:sp>
      <p:grpSp>
        <p:nvGrpSpPr>
          <p:cNvPr id="28" name="Group 27"/>
          <p:cNvGrpSpPr/>
          <p:nvPr/>
        </p:nvGrpSpPr>
        <p:grpSpPr>
          <a:xfrm>
            <a:off x="9372283" y="3134790"/>
            <a:ext cx="2431443" cy="1071961"/>
            <a:chOff x="9372283" y="3156562"/>
            <a:chExt cx="2431443" cy="1071961"/>
          </a:xfrm>
          <a:solidFill>
            <a:srgbClr val="EDC30D"/>
          </a:solidFill>
        </p:grpSpPr>
        <p:sp>
          <p:nvSpPr>
            <p:cNvPr id="29" name="TextBox 15"/>
            <p:cNvSpPr txBox="1"/>
            <p:nvPr/>
          </p:nvSpPr>
          <p:spPr>
            <a:xfrm>
              <a:off x="9372283" y="3896124"/>
              <a:ext cx="2431443" cy="332399"/>
            </a:xfrm>
            <a:prstGeom prst="rect">
              <a:avLst/>
            </a:prstGeom>
            <a:noFill/>
          </p:spPr>
          <p:txBody>
            <a:bodyPr wrap="square" lIns="0" tIns="0" rIns="0" bIns="0" rtlCol="0">
              <a:spAutoFit/>
            </a:bodyPr>
            <a:lstStyle/>
            <a:p>
              <a:pPr algn="ctr" defTabSz="914192">
                <a:lnSpc>
                  <a:spcPct val="90000"/>
                </a:lnSpc>
                <a:spcAft>
                  <a:spcPts val="588"/>
                </a:spcAft>
              </a:pPr>
              <a:r>
                <a:rPr lang="en-US" sz="2400" spc="-100" dirty="0">
                  <a:ln w="3175">
                    <a:noFill/>
                  </a:ln>
                  <a:solidFill>
                    <a:srgbClr val="EDC30D"/>
                  </a:solidFill>
                  <a:cs typeface="Segoe UI Semibold" panose="020B0702040204020203" pitchFamily="34" charset="0"/>
                </a:rPr>
                <a:t>Analyst to end user</a:t>
              </a:r>
            </a:p>
          </p:txBody>
        </p:sp>
        <p:sp>
          <p:nvSpPr>
            <p:cNvPr id="30" name="Freeform 13"/>
            <p:cNvSpPr>
              <a:spLocks noChangeAspect="1" noEditPoints="1"/>
            </p:cNvSpPr>
            <p:nvPr/>
          </p:nvSpPr>
          <p:spPr bwMode="auto">
            <a:xfrm>
              <a:off x="10640907" y="3160388"/>
              <a:ext cx="657484" cy="667042"/>
            </a:xfrm>
            <a:custGeom>
              <a:avLst/>
              <a:gdLst>
                <a:gd name="T0" fmla="*/ 147 w 288"/>
                <a:gd name="T1" fmla="*/ 116 h 293"/>
                <a:gd name="T2" fmla="*/ 147 w 288"/>
                <a:gd name="T3" fmla="*/ 116 h 293"/>
                <a:gd name="T4" fmla="*/ 147 w 288"/>
                <a:gd name="T5" fmla="*/ 116 h 293"/>
                <a:gd name="T6" fmla="*/ 203 w 288"/>
                <a:gd name="T7" fmla="*/ 58 h 293"/>
                <a:gd name="T8" fmla="*/ 146 w 288"/>
                <a:gd name="T9" fmla="*/ 1 h 293"/>
                <a:gd name="T10" fmla="*/ 106 w 288"/>
                <a:gd name="T11" fmla="*/ 18 h 293"/>
                <a:gd name="T12" fmla="*/ 90 w 288"/>
                <a:gd name="T13" fmla="*/ 59 h 293"/>
                <a:gd name="T14" fmla="*/ 107 w 288"/>
                <a:gd name="T15" fmla="*/ 99 h 293"/>
                <a:gd name="T16" fmla="*/ 147 w 288"/>
                <a:gd name="T17" fmla="*/ 116 h 293"/>
                <a:gd name="T18" fmla="*/ 240 w 288"/>
                <a:gd name="T19" fmla="*/ 293 h 293"/>
                <a:gd name="T20" fmla="*/ 288 w 288"/>
                <a:gd name="T21" fmla="*/ 292 h 293"/>
                <a:gd name="T22" fmla="*/ 255 w 288"/>
                <a:gd name="T23" fmla="*/ 185 h 293"/>
                <a:gd name="T24" fmla="*/ 189 w 288"/>
                <a:gd name="T25" fmla="*/ 135 h 293"/>
                <a:gd name="T26" fmla="*/ 172 w 288"/>
                <a:gd name="T27" fmla="*/ 135 h 293"/>
                <a:gd name="T28" fmla="*/ 172 w 288"/>
                <a:gd name="T29" fmla="*/ 136 h 293"/>
                <a:gd name="T30" fmla="*/ 173 w 288"/>
                <a:gd name="T31" fmla="*/ 137 h 293"/>
                <a:gd name="T32" fmla="*/ 172 w 288"/>
                <a:gd name="T33" fmla="*/ 139 h 293"/>
                <a:gd name="T34" fmla="*/ 161 w 288"/>
                <a:gd name="T35" fmla="*/ 155 h 293"/>
                <a:gd name="T36" fmla="*/ 173 w 288"/>
                <a:gd name="T37" fmla="*/ 232 h 293"/>
                <a:gd name="T38" fmla="*/ 148 w 288"/>
                <a:gd name="T39" fmla="*/ 263 h 293"/>
                <a:gd name="T40" fmla="*/ 138 w 288"/>
                <a:gd name="T41" fmla="*/ 250 h 293"/>
                <a:gd name="T42" fmla="*/ 123 w 288"/>
                <a:gd name="T43" fmla="*/ 233 h 293"/>
                <a:gd name="T44" fmla="*/ 133 w 288"/>
                <a:gd name="T45" fmla="*/ 155 h 293"/>
                <a:gd name="T46" fmla="*/ 122 w 288"/>
                <a:gd name="T47" fmla="*/ 139 h 293"/>
                <a:gd name="T48" fmla="*/ 122 w 288"/>
                <a:gd name="T49" fmla="*/ 138 h 293"/>
                <a:gd name="T50" fmla="*/ 122 w 288"/>
                <a:gd name="T51" fmla="*/ 136 h 293"/>
                <a:gd name="T52" fmla="*/ 122 w 288"/>
                <a:gd name="T53" fmla="*/ 135 h 293"/>
                <a:gd name="T54" fmla="*/ 101 w 288"/>
                <a:gd name="T55" fmla="*/ 135 h 293"/>
                <a:gd name="T56" fmla="*/ 33 w 288"/>
                <a:gd name="T57" fmla="*/ 185 h 293"/>
                <a:gd name="T58" fmla="*/ 0 w 288"/>
                <a:gd name="T59" fmla="*/ 293 h 293"/>
                <a:gd name="T60" fmla="*/ 49 w 288"/>
                <a:gd name="T61" fmla="*/ 293 h 293"/>
                <a:gd name="T62" fmla="*/ 69 w 288"/>
                <a:gd name="T63" fmla="*/ 222 h 293"/>
                <a:gd name="T64" fmla="*/ 84 w 288"/>
                <a:gd name="T65" fmla="*/ 222 h 293"/>
                <a:gd name="T66" fmla="*/ 63 w 288"/>
                <a:gd name="T67" fmla="*/ 293 h 293"/>
                <a:gd name="T68" fmla="*/ 225 w 288"/>
                <a:gd name="T69" fmla="*/ 293 h 293"/>
                <a:gd name="T70" fmla="*/ 205 w 288"/>
                <a:gd name="T71" fmla="*/ 221 h 293"/>
                <a:gd name="T72" fmla="*/ 219 w 288"/>
                <a:gd name="T73" fmla="*/ 221 h 293"/>
                <a:gd name="T74" fmla="*/ 240 w 288"/>
                <a:gd name="T75" fmla="*/ 293 h 293"/>
                <a:gd name="T76" fmla="*/ 154 w 288"/>
                <a:gd name="T77" fmla="*/ 150 h 293"/>
                <a:gd name="T78" fmla="*/ 164 w 288"/>
                <a:gd name="T79" fmla="*/ 138 h 293"/>
                <a:gd name="T80" fmla="*/ 164 w 288"/>
                <a:gd name="T81" fmla="*/ 137 h 293"/>
                <a:gd name="T82" fmla="*/ 162 w 288"/>
                <a:gd name="T83" fmla="*/ 135 h 293"/>
                <a:gd name="T84" fmla="*/ 158 w 288"/>
                <a:gd name="T85" fmla="*/ 132 h 293"/>
                <a:gd name="T86" fmla="*/ 147 w 288"/>
                <a:gd name="T87" fmla="*/ 130 h 293"/>
                <a:gd name="T88" fmla="*/ 137 w 288"/>
                <a:gd name="T89" fmla="*/ 132 h 293"/>
                <a:gd name="T90" fmla="*/ 132 w 288"/>
                <a:gd name="T91" fmla="*/ 135 h 293"/>
                <a:gd name="T92" fmla="*/ 131 w 288"/>
                <a:gd name="T93" fmla="*/ 138 h 293"/>
                <a:gd name="T94" fmla="*/ 131 w 288"/>
                <a:gd name="T95" fmla="*/ 138 h 293"/>
                <a:gd name="T96" fmla="*/ 140 w 288"/>
                <a:gd name="T97" fmla="*/ 150 h 293"/>
                <a:gd name="T98" fmla="*/ 143 w 288"/>
                <a:gd name="T99" fmla="*/ 152 h 293"/>
                <a:gd name="T100" fmla="*/ 132 w 288"/>
                <a:gd name="T101" fmla="*/ 230 h 293"/>
                <a:gd name="T102" fmla="*/ 144 w 288"/>
                <a:gd name="T103" fmla="*/ 244 h 293"/>
                <a:gd name="T104" fmla="*/ 146 w 288"/>
                <a:gd name="T105" fmla="*/ 247 h 293"/>
                <a:gd name="T106" fmla="*/ 148 w 288"/>
                <a:gd name="T107" fmla="*/ 249 h 293"/>
                <a:gd name="T108" fmla="*/ 150 w 288"/>
                <a:gd name="T109" fmla="*/ 247 h 293"/>
                <a:gd name="T110" fmla="*/ 152 w 288"/>
                <a:gd name="T111" fmla="*/ 244 h 293"/>
                <a:gd name="T112" fmla="*/ 164 w 288"/>
                <a:gd name="T113" fmla="*/ 230 h 293"/>
                <a:gd name="T114" fmla="*/ 152 w 288"/>
                <a:gd name="T115" fmla="*/ 152 h 293"/>
                <a:gd name="T116" fmla="*/ 154 w 288"/>
                <a:gd name="T117" fmla="*/ 15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8" h="293">
                  <a:moveTo>
                    <a:pt x="147" y="116"/>
                  </a:moveTo>
                  <a:cubicBezTo>
                    <a:pt x="147" y="116"/>
                    <a:pt x="147" y="116"/>
                    <a:pt x="147" y="116"/>
                  </a:cubicBezTo>
                  <a:cubicBezTo>
                    <a:pt x="147" y="116"/>
                    <a:pt x="147" y="116"/>
                    <a:pt x="147" y="116"/>
                  </a:cubicBezTo>
                  <a:cubicBezTo>
                    <a:pt x="178" y="115"/>
                    <a:pt x="203" y="89"/>
                    <a:pt x="203" y="58"/>
                  </a:cubicBezTo>
                  <a:cubicBezTo>
                    <a:pt x="202" y="26"/>
                    <a:pt x="177" y="0"/>
                    <a:pt x="146" y="1"/>
                  </a:cubicBezTo>
                  <a:cubicBezTo>
                    <a:pt x="131" y="1"/>
                    <a:pt x="117" y="7"/>
                    <a:pt x="106" y="18"/>
                  </a:cubicBezTo>
                  <a:cubicBezTo>
                    <a:pt x="96" y="29"/>
                    <a:pt x="90" y="43"/>
                    <a:pt x="90" y="59"/>
                  </a:cubicBezTo>
                  <a:cubicBezTo>
                    <a:pt x="90" y="74"/>
                    <a:pt x="96" y="89"/>
                    <a:pt x="107" y="99"/>
                  </a:cubicBezTo>
                  <a:cubicBezTo>
                    <a:pt x="118" y="110"/>
                    <a:pt x="132" y="116"/>
                    <a:pt x="147" y="116"/>
                  </a:cubicBezTo>
                  <a:close/>
                  <a:moveTo>
                    <a:pt x="240" y="293"/>
                  </a:moveTo>
                  <a:cubicBezTo>
                    <a:pt x="288" y="292"/>
                    <a:pt x="288" y="292"/>
                    <a:pt x="288" y="292"/>
                  </a:cubicBezTo>
                  <a:cubicBezTo>
                    <a:pt x="255" y="185"/>
                    <a:pt x="255" y="185"/>
                    <a:pt x="255" y="185"/>
                  </a:cubicBezTo>
                  <a:cubicBezTo>
                    <a:pt x="250" y="167"/>
                    <a:pt x="228" y="136"/>
                    <a:pt x="189" y="135"/>
                  </a:cubicBezTo>
                  <a:cubicBezTo>
                    <a:pt x="172" y="135"/>
                    <a:pt x="172" y="135"/>
                    <a:pt x="172" y="135"/>
                  </a:cubicBezTo>
                  <a:cubicBezTo>
                    <a:pt x="172" y="135"/>
                    <a:pt x="172" y="135"/>
                    <a:pt x="172" y="136"/>
                  </a:cubicBezTo>
                  <a:cubicBezTo>
                    <a:pt x="173" y="137"/>
                    <a:pt x="173" y="137"/>
                    <a:pt x="173" y="137"/>
                  </a:cubicBezTo>
                  <a:cubicBezTo>
                    <a:pt x="172" y="139"/>
                    <a:pt x="172" y="139"/>
                    <a:pt x="172" y="139"/>
                  </a:cubicBezTo>
                  <a:cubicBezTo>
                    <a:pt x="172" y="143"/>
                    <a:pt x="168" y="148"/>
                    <a:pt x="161" y="155"/>
                  </a:cubicBezTo>
                  <a:cubicBezTo>
                    <a:pt x="173" y="232"/>
                    <a:pt x="173" y="232"/>
                    <a:pt x="173" y="232"/>
                  </a:cubicBezTo>
                  <a:cubicBezTo>
                    <a:pt x="148" y="263"/>
                    <a:pt x="148" y="263"/>
                    <a:pt x="148" y="263"/>
                  </a:cubicBezTo>
                  <a:cubicBezTo>
                    <a:pt x="138" y="250"/>
                    <a:pt x="138" y="250"/>
                    <a:pt x="138" y="250"/>
                  </a:cubicBezTo>
                  <a:cubicBezTo>
                    <a:pt x="123" y="233"/>
                    <a:pt x="123" y="233"/>
                    <a:pt x="123" y="233"/>
                  </a:cubicBezTo>
                  <a:cubicBezTo>
                    <a:pt x="133" y="155"/>
                    <a:pt x="133" y="155"/>
                    <a:pt x="133" y="155"/>
                  </a:cubicBezTo>
                  <a:cubicBezTo>
                    <a:pt x="126" y="149"/>
                    <a:pt x="122" y="143"/>
                    <a:pt x="122" y="139"/>
                  </a:cubicBezTo>
                  <a:cubicBezTo>
                    <a:pt x="122" y="138"/>
                    <a:pt x="122" y="138"/>
                    <a:pt x="122" y="138"/>
                  </a:cubicBezTo>
                  <a:cubicBezTo>
                    <a:pt x="122" y="136"/>
                    <a:pt x="122" y="136"/>
                    <a:pt x="122" y="136"/>
                  </a:cubicBezTo>
                  <a:cubicBezTo>
                    <a:pt x="122" y="136"/>
                    <a:pt x="122" y="135"/>
                    <a:pt x="122" y="135"/>
                  </a:cubicBezTo>
                  <a:cubicBezTo>
                    <a:pt x="101" y="135"/>
                    <a:pt x="101" y="135"/>
                    <a:pt x="101" y="135"/>
                  </a:cubicBezTo>
                  <a:cubicBezTo>
                    <a:pt x="61" y="135"/>
                    <a:pt x="39" y="167"/>
                    <a:pt x="33" y="185"/>
                  </a:cubicBezTo>
                  <a:cubicBezTo>
                    <a:pt x="0" y="293"/>
                    <a:pt x="0" y="293"/>
                    <a:pt x="0" y="293"/>
                  </a:cubicBezTo>
                  <a:cubicBezTo>
                    <a:pt x="49" y="293"/>
                    <a:pt x="49" y="293"/>
                    <a:pt x="49" y="293"/>
                  </a:cubicBezTo>
                  <a:cubicBezTo>
                    <a:pt x="69" y="222"/>
                    <a:pt x="69" y="222"/>
                    <a:pt x="69" y="222"/>
                  </a:cubicBezTo>
                  <a:cubicBezTo>
                    <a:pt x="84" y="222"/>
                    <a:pt x="84" y="222"/>
                    <a:pt x="84" y="222"/>
                  </a:cubicBezTo>
                  <a:cubicBezTo>
                    <a:pt x="63" y="293"/>
                    <a:pt x="63" y="293"/>
                    <a:pt x="63" y="293"/>
                  </a:cubicBezTo>
                  <a:cubicBezTo>
                    <a:pt x="225" y="293"/>
                    <a:pt x="225" y="293"/>
                    <a:pt x="225" y="293"/>
                  </a:cubicBezTo>
                  <a:cubicBezTo>
                    <a:pt x="205" y="221"/>
                    <a:pt x="205" y="221"/>
                    <a:pt x="205" y="221"/>
                  </a:cubicBezTo>
                  <a:cubicBezTo>
                    <a:pt x="219" y="221"/>
                    <a:pt x="219" y="221"/>
                    <a:pt x="219" y="221"/>
                  </a:cubicBezTo>
                  <a:lnTo>
                    <a:pt x="240" y="293"/>
                  </a:lnTo>
                  <a:close/>
                  <a:moveTo>
                    <a:pt x="154" y="150"/>
                  </a:moveTo>
                  <a:cubicBezTo>
                    <a:pt x="163" y="142"/>
                    <a:pt x="164" y="138"/>
                    <a:pt x="164" y="138"/>
                  </a:cubicBezTo>
                  <a:cubicBezTo>
                    <a:pt x="164" y="137"/>
                    <a:pt x="164" y="137"/>
                    <a:pt x="164" y="137"/>
                  </a:cubicBezTo>
                  <a:cubicBezTo>
                    <a:pt x="164" y="137"/>
                    <a:pt x="163" y="136"/>
                    <a:pt x="162" y="135"/>
                  </a:cubicBezTo>
                  <a:cubicBezTo>
                    <a:pt x="161" y="134"/>
                    <a:pt x="160" y="133"/>
                    <a:pt x="158" y="132"/>
                  </a:cubicBezTo>
                  <a:cubicBezTo>
                    <a:pt x="155" y="131"/>
                    <a:pt x="151" y="130"/>
                    <a:pt x="147" y="130"/>
                  </a:cubicBezTo>
                  <a:cubicBezTo>
                    <a:pt x="144" y="130"/>
                    <a:pt x="140" y="131"/>
                    <a:pt x="137" y="132"/>
                  </a:cubicBezTo>
                  <a:cubicBezTo>
                    <a:pt x="135" y="133"/>
                    <a:pt x="133" y="134"/>
                    <a:pt x="132" y="135"/>
                  </a:cubicBezTo>
                  <a:cubicBezTo>
                    <a:pt x="131" y="136"/>
                    <a:pt x="131" y="137"/>
                    <a:pt x="131" y="138"/>
                  </a:cubicBezTo>
                  <a:cubicBezTo>
                    <a:pt x="131" y="138"/>
                    <a:pt x="131" y="138"/>
                    <a:pt x="131" y="138"/>
                  </a:cubicBezTo>
                  <a:cubicBezTo>
                    <a:pt x="131" y="138"/>
                    <a:pt x="131" y="142"/>
                    <a:pt x="140" y="150"/>
                  </a:cubicBezTo>
                  <a:cubicBezTo>
                    <a:pt x="143" y="152"/>
                    <a:pt x="143" y="152"/>
                    <a:pt x="143" y="152"/>
                  </a:cubicBezTo>
                  <a:cubicBezTo>
                    <a:pt x="132" y="230"/>
                    <a:pt x="132" y="230"/>
                    <a:pt x="132" y="230"/>
                  </a:cubicBezTo>
                  <a:cubicBezTo>
                    <a:pt x="144" y="244"/>
                    <a:pt x="144" y="244"/>
                    <a:pt x="144" y="244"/>
                  </a:cubicBezTo>
                  <a:cubicBezTo>
                    <a:pt x="146" y="247"/>
                    <a:pt x="146" y="247"/>
                    <a:pt x="146" y="247"/>
                  </a:cubicBezTo>
                  <a:cubicBezTo>
                    <a:pt x="148" y="249"/>
                    <a:pt x="148" y="249"/>
                    <a:pt x="148" y="249"/>
                  </a:cubicBezTo>
                  <a:cubicBezTo>
                    <a:pt x="150" y="247"/>
                    <a:pt x="150" y="247"/>
                    <a:pt x="150" y="247"/>
                  </a:cubicBezTo>
                  <a:cubicBezTo>
                    <a:pt x="152" y="244"/>
                    <a:pt x="152" y="244"/>
                    <a:pt x="152" y="244"/>
                  </a:cubicBezTo>
                  <a:cubicBezTo>
                    <a:pt x="164" y="230"/>
                    <a:pt x="164" y="230"/>
                    <a:pt x="164" y="230"/>
                  </a:cubicBezTo>
                  <a:cubicBezTo>
                    <a:pt x="152" y="152"/>
                    <a:pt x="152" y="152"/>
                    <a:pt x="152" y="152"/>
                  </a:cubicBezTo>
                  <a:lnTo>
                    <a:pt x="154" y="150"/>
                  </a:lnTo>
                  <a:close/>
                </a:path>
              </a:pathLst>
            </a:custGeom>
            <a:grpFill/>
            <a:ln>
              <a:noFill/>
            </a:ln>
            <a:extLst/>
          </p:spPr>
          <p:txBody>
            <a:bodyPr vert="horz" wrap="square" lIns="91427" tIns="45713" rIns="91427" bIns="45713" numCol="1" anchor="t" anchorCtr="0" compatLnSpc="1">
              <a:prstTxWarp prst="textNoShape">
                <a:avLst/>
              </a:prstTxWarp>
            </a:bodyPr>
            <a:lstStyle/>
            <a:p>
              <a:pPr defTabSz="914225"/>
              <a:endParaRPr lang="en-US" dirty="0">
                <a:solidFill>
                  <a:srgbClr val="505050"/>
                </a:solidFill>
              </a:endParaRPr>
            </a:p>
          </p:txBody>
        </p:sp>
        <p:grpSp>
          <p:nvGrpSpPr>
            <p:cNvPr id="31" name="Group 4"/>
            <p:cNvGrpSpPr>
              <a:grpSpLocks/>
            </p:cNvGrpSpPr>
            <p:nvPr/>
          </p:nvGrpSpPr>
          <p:grpSpPr bwMode="auto">
            <a:xfrm>
              <a:off x="9890692" y="3156562"/>
              <a:ext cx="629033" cy="664924"/>
              <a:chOff x="3730" y="2047"/>
              <a:chExt cx="222" cy="226"/>
            </a:xfrm>
            <a:grpFill/>
          </p:grpSpPr>
          <p:sp>
            <p:nvSpPr>
              <p:cNvPr id="32" name="AutoShape 3"/>
              <p:cNvSpPr>
                <a:spLocks noChangeAspect="1" noChangeArrowheads="1" noTextEdit="1"/>
              </p:cNvSpPr>
              <p:nvPr/>
            </p:nvSpPr>
            <p:spPr bwMode="auto">
              <a:xfrm>
                <a:off x="3730" y="2047"/>
                <a:ext cx="220" cy="2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baseline="-25000" dirty="0">
                  <a:solidFill>
                    <a:srgbClr val="505050"/>
                  </a:solidFill>
                </a:endParaRPr>
              </a:p>
            </p:txBody>
          </p:sp>
          <p:sp>
            <p:nvSpPr>
              <p:cNvPr id="33" name="Oval 5"/>
              <p:cNvSpPr>
                <a:spLocks noChangeArrowheads="1"/>
              </p:cNvSpPr>
              <p:nvPr/>
            </p:nvSpPr>
            <p:spPr bwMode="auto">
              <a:xfrm>
                <a:off x="3798" y="2049"/>
                <a:ext cx="88" cy="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baseline="-25000" dirty="0">
                  <a:solidFill>
                    <a:srgbClr val="505050"/>
                  </a:solidFill>
                </a:endParaRPr>
              </a:p>
            </p:txBody>
          </p:sp>
          <p:sp>
            <p:nvSpPr>
              <p:cNvPr id="34" name="Freeform 6"/>
              <p:cNvSpPr>
                <a:spLocks noEditPoints="1"/>
              </p:cNvSpPr>
              <p:nvPr/>
            </p:nvSpPr>
            <p:spPr bwMode="auto">
              <a:xfrm>
                <a:off x="3835" y="2181"/>
                <a:ext cx="58" cy="41"/>
              </a:xfrm>
              <a:custGeom>
                <a:avLst/>
                <a:gdLst>
                  <a:gd name="T0" fmla="*/ 12 w 24"/>
                  <a:gd name="T1" fmla="*/ 0 h 17"/>
                  <a:gd name="T2" fmla="*/ 0 w 24"/>
                  <a:gd name="T3" fmla="*/ 12 h 17"/>
                  <a:gd name="T4" fmla="*/ 0 w 24"/>
                  <a:gd name="T5" fmla="*/ 15 h 17"/>
                  <a:gd name="T6" fmla="*/ 7 w 24"/>
                  <a:gd name="T7" fmla="*/ 15 h 17"/>
                  <a:gd name="T8" fmla="*/ 12 w 24"/>
                  <a:gd name="T9" fmla="*/ 17 h 17"/>
                  <a:gd name="T10" fmla="*/ 17 w 24"/>
                  <a:gd name="T11" fmla="*/ 15 h 17"/>
                  <a:gd name="T12" fmla="*/ 21 w 24"/>
                  <a:gd name="T13" fmla="*/ 15 h 17"/>
                  <a:gd name="T14" fmla="*/ 21 w 24"/>
                  <a:gd name="T15" fmla="*/ 14 h 17"/>
                  <a:gd name="T16" fmla="*/ 24 w 24"/>
                  <a:gd name="T17" fmla="*/ 14 h 17"/>
                  <a:gd name="T18" fmla="*/ 24 w 24"/>
                  <a:gd name="T19" fmla="*/ 12 h 17"/>
                  <a:gd name="T20" fmla="*/ 12 w 24"/>
                  <a:gd name="T21" fmla="*/ 0 h 17"/>
                  <a:gd name="T22" fmla="*/ 5 w 24"/>
                  <a:gd name="T23" fmla="*/ 12 h 17"/>
                  <a:gd name="T24" fmla="*/ 3 w 24"/>
                  <a:gd name="T25" fmla="*/ 12 h 17"/>
                  <a:gd name="T26" fmla="*/ 2 w 24"/>
                  <a:gd name="T27" fmla="*/ 12 h 17"/>
                  <a:gd name="T28" fmla="*/ 3 w 24"/>
                  <a:gd name="T29" fmla="*/ 11 h 17"/>
                  <a:gd name="T30" fmla="*/ 5 w 24"/>
                  <a:gd name="T31" fmla="*/ 11 h 17"/>
                  <a:gd name="T32" fmla="*/ 5 w 24"/>
                  <a:gd name="T33" fmla="*/ 12 h 17"/>
                  <a:gd name="T34" fmla="*/ 5 w 24"/>
                  <a:gd name="T35" fmla="*/ 12 h 17"/>
                  <a:gd name="T36" fmla="*/ 7 w 24"/>
                  <a:gd name="T37" fmla="*/ 9 h 17"/>
                  <a:gd name="T38" fmla="*/ 6 w 24"/>
                  <a:gd name="T39" fmla="*/ 9 h 17"/>
                  <a:gd name="T40" fmla="*/ 6 w 24"/>
                  <a:gd name="T41" fmla="*/ 9 h 17"/>
                  <a:gd name="T42" fmla="*/ 4 w 24"/>
                  <a:gd name="T43" fmla="*/ 8 h 17"/>
                  <a:gd name="T44" fmla="*/ 4 w 24"/>
                  <a:gd name="T45" fmla="*/ 7 h 17"/>
                  <a:gd name="T46" fmla="*/ 5 w 24"/>
                  <a:gd name="T47" fmla="*/ 7 h 17"/>
                  <a:gd name="T48" fmla="*/ 6 w 24"/>
                  <a:gd name="T49" fmla="*/ 8 h 17"/>
                  <a:gd name="T50" fmla="*/ 7 w 24"/>
                  <a:gd name="T51" fmla="*/ 9 h 17"/>
                  <a:gd name="T52" fmla="*/ 12 w 24"/>
                  <a:gd name="T53" fmla="*/ 4 h 17"/>
                  <a:gd name="T54" fmla="*/ 12 w 24"/>
                  <a:gd name="T55" fmla="*/ 3 h 17"/>
                  <a:gd name="T56" fmla="*/ 13 w 24"/>
                  <a:gd name="T57" fmla="*/ 4 h 17"/>
                  <a:gd name="T58" fmla="*/ 13 w 24"/>
                  <a:gd name="T59" fmla="*/ 5 h 17"/>
                  <a:gd name="T60" fmla="*/ 12 w 24"/>
                  <a:gd name="T61" fmla="*/ 6 h 17"/>
                  <a:gd name="T62" fmla="*/ 12 w 24"/>
                  <a:gd name="T63" fmla="*/ 5 h 17"/>
                  <a:gd name="T64" fmla="*/ 12 w 24"/>
                  <a:gd name="T65" fmla="*/ 4 h 17"/>
                  <a:gd name="T66" fmla="*/ 13 w 24"/>
                  <a:gd name="T67" fmla="*/ 14 h 17"/>
                  <a:gd name="T68" fmla="*/ 10 w 24"/>
                  <a:gd name="T69" fmla="*/ 13 h 17"/>
                  <a:gd name="T70" fmla="*/ 7 w 24"/>
                  <a:gd name="T71" fmla="*/ 4 h 17"/>
                  <a:gd name="T72" fmla="*/ 14 w 24"/>
                  <a:gd name="T73" fmla="*/ 11 h 17"/>
                  <a:gd name="T74" fmla="*/ 13 w 24"/>
                  <a:gd name="T75" fmla="*/ 14 h 17"/>
                  <a:gd name="T76" fmla="*/ 17 w 24"/>
                  <a:gd name="T77" fmla="*/ 5 h 17"/>
                  <a:gd name="T78" fmla="*/ 16 w 24"/>
                  <a:gd name="T79" fmla="*/ 6 h 17"/>
                  <a:gd name="T80" fmla="*/ 15 w 24"/>
                  <a:gd name="T81" fmla="*/ 7 h 17"/>
                  <a:gd name="T82" fmla="*/ 15 w 24"/>
                  <a:gd name="T83" fmla="*/ 7 h 17"/>
                  <a:gd name="T84" fmla="*/ 15 w 24"/>
                  <a:gd name="T85" fmla="*/ 6 h 17"/>
                  <a:gd name="T86" fmla="*/ 16 w 24"/>
                  <a:gd name="T87" fmla="*/ 4 h 17"/>
                  <a:gd name="T88" fmla="*/ 17 w 24"/>
                  <a:gd name="T89" fmla="*/ 4 h 17"/>
                  <a:gd name="T90" fmla="*/ 17 w 24"/>
                  <a:gd name="T91" fmla="*/ 5 h 17"/>
                  <a:gd name="T92" fmla="*/ 18 w 24"/>
                  <a:gd name="T93" fmla="*/ 9 h 17"/>
                  <a:gd name="T94" fmla="*/ 17 w 24"/>
                  <a:gd name="T95" fmla="*/ 9 h 17"/>
                  <a:gd name="T96" fmla="*/ 18 w 24"/>
                  <a:gd name="T97" fmla="*/ 8 h 17"/>
                  <a:gd name="T98" fmla="*/ 19 w 24"/>
                  <a:gd name="T99" fmla="*/ 7 h 17"/>
                  <a:gd name="T100" fmla="*/ 20 w 24"/>
                  <a:gd name="T101" fmla="*/ 7 h 17"/>
                  <a:gd name="T102" fmla="*/ 20 w 24"/>
                  <a:gd name="T103" fmla="*/ 8 h 17"/>
                  <a:gd name="T104" fmla="*/ 18 w 24"/>
                  <a:gd name="T105" fmla="*/ 9 h 17"/>
                  <a:gd name="T106" fmla="*/ 18 w 24"/>
                  <a:gd name="T107" fmla="*/ 9 h 17"/>
                  <a:gd name="T108" fmla="*/ 22 w 24"/>
                  <a:gd name="T109" fmla="*/ 12 h 17"/>
                  <a:gd name="T110" fmla="*/ 21 w 24"/>
                  <a:gd name="T111" fmla="*/ 12 h 17"/>
                  <a:gd name="T112" fmla="*/ 19 w 24"/>
                  <a:gd name="T113" fmla="*/ 12 h 17"/>
                  <a:gd name="T114" fmla="*/ 19 w 24"/>
                  <a:gd name="T115" fmla="*/ 12 h 17"/>
                  <a:gd name="T116" fmla="*/ 19 w 24"/>
                  <a:gd name="T117" fmla="*/ 11 h 17"/>
                  <a:gd name="T118" fmla="*/ 21 w 24"/>
                  <a:gd name="T119" fmla="*/ 11 h 17"/>
                  <a:gd name="T120" fmla="*/ 22 w 24"/>
                  <a:gd name="T121"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 h="17">
                    <a:moveTo>
                      <a:pt x="12" y="0"/>
                    </a:moveTo>
                    <a:cubicBezTo>
                      <a:pt x="6" y="0"/>
                      <a:pt x="0" y="6"/>
                      <a:pt x="0" y="12"/>
                    </a:cubicBezTo>
                    <a:cubicBezTo>
                      <a:pt x="0" y="13"/>
                      <a:pt x="0" y="14"/>
                      <a:pt x="0" y="15"/>
                    </a:cubicBezTo>
                    <a:cubicBezTo>
                      <a:pt x="0" y="15"/>
                      <a:pt x="0" y="15"/>
                      <a:pt x="7" y="15"/>
                    </a:cubicBezTo>
                    <a:cubicBezTo>
                      <a:pt x="8" y="16"/>
                      <a:pt x="10" y="17"/>
                      <a:pt x="12" y="17"/>
                    </a:cubicBezTo>
                    <a:cubicBezTo>
                      <a:pt x="14" y="17"/>
                      <a:pt x="16" y="16"/>
                      <a:pt x="17" y="15"/>
                    </a:cubicBezTo>
                    <a:cubicBezTo>
                      <a:pt x="17" y="15"/>
                      <a:pt x="17" y="15"/>
                      <a:pt x="21" y="15"/>
                    </a:cubicBezTo>
                    <a:cubicBezTo>
                      <a:pt x="21" y="14"/>
                      <a:pt x="21" y="14"/>
                      <a:pt x="21" y="14"/>
                    </a:cubicBezTo>
                    <a:cubicBezTo>
                      <a:pt x="22" y="14"/>
                      <a:pt x="23" y="14"/>
                      <a:pt x="24" y="14"/>
                    </a:cubicBezTo>
                    <a:cubicBezTo>
                      <a:pt x="24" y="14"/>
                      <a:pt x="24" y="13"/>
                      <a:pt x="24" y="12"/>
                    </a:cubicBezTo>
                    <a:cubicBezTo>
                      <a:pt x="24" y="6"/>
                      <a:pt x="19" y="0"/>
                      <a:pt x="12" y="0"/>
                    </a:cubicBezTo>
                    <a:close/>
                    <a:moveTo>
                      <a:pt x="5" y="12"/>
                    </a:moveTo>
                    <a:cubicBezTo>
                      <a:pt x="3" y="12"/>
                      <a:pt x="3" y="12"/>
                      <a:pt x="3" y="12"/>
                    </a:cubicBezTo>
                    <a:cubicBezTo>
                      <a:pt x="3" y="12"/>
                      <a:pt x="2" y="12"/>
                      <a:pt x="2" y="12"/>
                    </a:cubicBezTo>
                    <a:cubicBezTo>
                      <a:pt x="2" y="11"/>
                      <a:pt x="3" y="11"/>
                      <a:pt x="3" y="11"/>
                    </a:cubicBezTo>
                    <a:cubicBezTo>
                      <a:pt x="5" y="11"/>
                      <a:pt x="5" y="11"/>
                      <a:pt x="5" y="11"/>
                    </a:cubicBezTo>
                    <a:cubicBezTo>
                      <a:pt x="5" y="11"/>
                      <a:pt x="5" y="11"/>
                      <a:pt x="5" y="12"/>
                    </a:cubicBezTo>
                    <a:cubicBezTo>
                      <a:pt x="5" y="12"/>
                      <a:pt x="5" y="12"/>
                      <a:pt x="5" y="12"/>
                    </a:cubicBezTo>
                    <a:close/>
                    <a:moveTo>
                      <a:pt x="7" y="9"/>
                    </a:moveTo>
                    <a:cubicBezTo>
                      <a:pt x="7" y="9"/>
                      <a:pt x="6" y="9"/>
                      <a:pt x="6" y="9"/>
                    </a:cubicBezTo>
                    <a:cubicBezTo>
                      <a:pt x="6" y="9"/>
                      <a:pt x="6" y="9"/>
                      <a:pt x="6" y="9"/>
                    </a:cubicBezTo>
                    <a:cubicBezTo>
                      <a:pt x="4" y="8"/>
                      <a:pt x="4" y="8"/>
                      <a:pt x="4" y="8"/>
                    </a:cubicBezTo>
                    <a:cubicBezTo>
                      <a:pt x="4" y="8"/>
                      <a:pt x="4" y="8"/>
                      <a:pt x="4" y="7"/>
                    </a:cubicBezTo>
                    <a:cubicBezTo>
                      <a:pt x="4" y="7"/>
                      <a:pt x="5" y="7"/>
                      <a:pt x="5" y="7"/>
                    </a:cubicBezTo>
                    <a:cubicBezTo>
                      <a:pt x="6" y="8"/>
                      <a:pt x="6" y="8"/>
                      <a:pt x="6" y="8"/>
                    </a:cubicBezTo>
                    <a:cubicBezTo>
                      <a:pt x="7" y="8"/>
                      <a:pt x="7" y="9"/>
                      <a:pt x="7" y="9"/>
                    </a:cubicBezTo>
                    <a:close/>
                    <a:moveTo>
                      <a:pt x="12" y="4"/>
                    </a:moveTo>
                    <a:cubicBezTo>
                      <a:pt x="12" y="3"/>
                      <a:pt x="12" y="3"/>
                      <a:pt x="12" y="3"/>
                    </a:cubicBezTo>
                    <a:cubicBezTo>
                      <a:pt x="12" y="3"/>
                      <a:pt x="13" y="3"/>
                      <a:pt x="13" y="4"/>
                    </a:cubicBezTo>
                    <a:cubicBezTo>
                      <a:pt x="13" y="5"/>
                      <a:pt x="13" y="5"/>
                      <a:pt x="13" y="5"/>
                    </a:cubicBezTo>
                    <a:cubicBezTo>
                      <a:pt x="13" y="6"/>
                      <a:pt x="12" y="6"/>
                      <a:pt x="12" y="6"/>
                    </a:cubicBezTo>
                    <a:cubicBezTo>
                      <a:pt x="12" y="6"/>
                      <a:pt x="12" y="6"/>
                      <a:pt x="12" y="5"/>
                    </a:cubicBezTo>
                    <a:cubicBezTo>
                      <a:pt x="12" y="4"/>
                      <a:pt x="12" y="4"/>
                      <a:pt x="12" y="4"/>
                    </a:cubicBezTo>
                    <a:close/>
                    <a:moveTo>
                      <a:pt x="13" y="14"/>
                    </a:moveTo>
                    <a:cubicBezTo>
                      <a:pt x="12" y="15"/>
                      <a:pt x="11" y="14"/>
                      <a:pt x="10" y="13"/>
                    </a:cubicBezTo>
                    <a:cubicBezTo>
                      <a:pt x="9" y="12"/>
                      <a:pt x="7" y="4"/>
                      <a:pt x="7" y="4"/>
                    </a:cubicBezTo>
                    <a:cubicBezTo>
                      <a:pt x="7" y="4"/>
                      <a:pt x="13" y="10"/>
                      <a:pt x="14" y="11"/>
                    </a:cubicBezTo>
                    <a:cubicBezTo>
                      <a:pt x="14" y="12"/>
                      <a:pt x="14" y="14"/>
                      <a:pt x="13" y="14"/>
                    </a:cubicBezTo>
                    <a:close/>
                    <a:moveTo>
                      <a:pt x="17" y="5"/>
                    </a:moveTo>
                    <a:cubicBezTo>
                      <a:pt x="16" y="6"/>
                      <a:pt x="16" y="6"/>
                      <a:pt x="16" y="6"/>
                    </a:cubicBezTo>
                    <a:cubicBezTo>
                      <a:pt x="16" y="7"/>
                      <a:pt x="16" y="7"/>
                      <a:pt x="15" y="7"/>
                    </a:cubicBezTo>
                    <a:cubicBezTo>
                      <a:pt x="15" y="7"/>
                      <a:pt x="15" y="7"/>
                      <a:pt x="15" y="7"/>
                    </a:cubicBezTo>
                    <a:cubicBezTo>
                      <a:pt x="15" y="6"/>
                      <a:pt x="15" y="6"/>
                      <a:pt x="15" y="6"/>
                    </a:cubicBezTo>
                    <a:cubicBezTo>
                      <a:pt x="16" y="4"/>
                      <a:pt x="16" y="4"/>
                      <a:pt x="16" y="4"/>
                    </a:cubicBezTo>
                    <a:cubicBezTo>
                      <a:pt x="16" y="4"/>
                      <a:pt x="16" y="4"/>
                      <a:pt x="17" y="4"/>
                    </a:cubicBezTo>
                    <a:cubicBezTo>
                      <a:pt x="17" y="4"/>
                      <a:pt x="17" y="5"/>
                      <a:pt x="17" y="5"/>
                    </a:cubicBezTo>
                    <a:close/>
                    <a:moveTo>
                      <a:pt x="18" y="9"/>
                    </a:moveTo>
                    <a:cubicBezTo>
                      <a:pt x="18" y="9"/>
                      <a:pt x="18" y="9"/>
                      <a:pt x="17" y="9"/>
                    </a:cubicBezTo>
                    <a:cubicBezTo>
                      <a:pt x="17" y="8"/>
                      <a:pt x="17" y="8"/>
                      <a:pt x="18" y="8"/>
                    </a:cubicBezTo>
                    <a:cubicBezTo>
                      <a:pt x="19" y="7"/>
                      <a:pt x="19" y="7"/>
                      <a:pt x="19" y="7"/>
                    </a:cubicBezTo>
                    <a:cubicBezTo>
                      <a:pt x="19" y="7"/>
                      <a:pt x="20" y="7"/>
                      <a:pt x="20" y="7"/>
                    </a:cubicBezTo>
                    <a:cubicBezTo>
                      <a:pt x="20" y="7"/>
                      <a:pt x="20" y="8"/>
                      <a:pt x="20" y="8"/>
                    </a:cubicBezTo>
                    <a:cubicBezTo>
                      <a:pt x="18" y="9"/>
                      <a:pt x="18" y="9"/>
                      <a:pt x="18" y="9"/>
                    </a:cubicBezTo>
                    <a:cubicBezTo>
                      <a:pt x="18" y="9"/>
                      <a:pt x="18" y="9"/>
                      <a:pt x="18" y="9"/>
                    </a:cubicBezTo>
                    <a:close/>
                    <a:moveTo>
                      <a:pt x="22" y="12"/>
                    </a:moveTo>
                    <a:cubicBezTo>
                      <a:pt x="22" y="12"/>
                      <a:pt x="21" y="12"/>
                      <a:pt x="21" y="12"/>
                    </a:cubicBezTo>
                    <a:cubicBezTo>
                      <a:pt x="19" y="12"/>
                      <a:pt x="19" y="12"/>
                      <a:pt x="19" y="12"/>
                    </a:cubicBezTo>
                    <a:cubicBezTo>
                      <a:pt x="19" y="12"/>
                      <a:pt x="19" y="12"/>
                      <a:pt x="19" y="12"/>
                    </a:cubicBezTo>
                    <a:cubicBezTo>
                      <a:pt x="19" y="11"/>
                      <a:pt x="19" y="11"/>
                      <a:pt x="19" y="11"/>
                    </a:cubicBezTo>
                    <a:cubicBezTo>
                      <a:pt x="21" y="11"/>
                      <a:pt x="21" y="11"/>
                      <a:pt x="21" y="11"/>
                    </a:cubicBezTo>
                    <a:cubicBezTo>
                      <a:pt x="21" y="11"/>
                      <a:pt x="22" y="11"/>
                      <a:pt x="2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baseline="-25000" dirty="0">
                  <a:solidFill>
                    <a:srgbClr val="505050"/>
                  </a:solidFill>
                </a:endParaRPr>
              </a:p>
            </p:txBody>
          </p:sp>
          <p:sp>
            <p:nvSpPr>
              <p:cNvPr id="35" name="Freeform 7"/>
              <p:cNvSpPr>
                <a:spLocks/>
              </p:cNvSpPr>
              <p:nvPr/>
            </p:nvSpPr>
            <p:spPr bwMode="auto">
              <a:xfrm>
                <a:off x="3730" y="2149"/>
                <a:ext cx="222" cy="122"/>
              </a:xfrm>
              <a:custGeom>
                <a:avLst/>
                <a:gdLst>
                  <a:gd name="T0" fmla="*/ 76 w 91"/>
                  <a:gd name="T1" fmla="*/ 50 h 50"/>
                  <a:gd name="T2" fmla="*/ 91 w 91"/>
                  <a:gd name="T3" fmla="*/ 50 h 50"/>
                  <a:gd name="T4" fmla="*/ 81 w 91"/>
                  <a:gd name="T5" fmla="*/ 16 h 50"/>
                  <a:gd name="T6" fmla="*/ 60 w 91"/>
                  <a:gd name="T7" fmla="*/ 0 h 50"/>
                  <a:gd name="T8" fmla="*/ 32 w 91"/>
                  <a:gd name="T9" fmla="*/ 0 h 50"/>
                  <a:gd name="T10" fmla="*/ 10 w 91"/>
                  <a:gd name="T11" fmla="*/ 16 h 50"/>
                  <a:gd name="T12" fmla="*/ 0 w 91"/>
                  <a:gd name="T13" fmla="*/ 50 h 50"/>
                  <a:gd name="T14" fmla="*/ 15 w 91"/>
                  <a:gd name="T15" fmla="*/ 50 h 50"/>
                  <a:gd name="T16" fmla="*/ 22 w 91"/>
                  <a:gd name="T17" fmla="*/ 27 h 50"/>
                  <a:gd name="T18" fmla="*/ 27 w 91"/>
                  <a:gd name="T19" fmla="*/ 27 h 50"/>
                  <a:gd name="T20" fmla="*/ 20 w 91"/>
                  <a:gd name="T21" fmla="*/ 50 h 50"/>
                  <a:gd name="T22" fmla="*/ 72 w 91"/>
                  <a:gd name="T23" fmla="*/ 50 h 50"/>
                  <a:gd name="T24" fmla="*/ 68 w 91"/>
                  <a:gd name="T25" fmla="*/ 36 h 50"/>
                  <a:gd name="T26" fmla="*/ 56 w 91"/>
                  <a:gd name="T27" fmla="*/ 41 h 50"/>
                  <a:gd name="T28" fmla="*/ 40 w 91"/>
                  <a:gd name="T29" fmla="*/ 25 h 50"/>
                  <a:gd name="T30" fmla="*/ 56 w 91"/>
                  <a:gd name="T31" fmla="*/ 9 h 50"/>
                  <a:gd name="T32" fmla="*/ 72 w 91"/>
                  <a:gd name="T33" fmla="*/ 25 h 50"/>
                  <a:gd name="T34" fmla="*/ 71 w 91"/>
                  <a:gd name="T35" fmla="*/ 31 h 50"/>
                  <a:gd name="T36" fmla="*/ 76 w 91"/>
                  <a:gd name="T3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50">
                    <a:moveTo>
                      <a:pt x="76" y="50"/>
                    </a:moveTo>
                    <a:cubicBezTo>
                      <a:pt x="91" y="50"/>
                      <a:pt x="91" y="50"/>
                      <a:pt x="91" y="50"/>
                    </a:cubicBezTo>
                    <a:cubicBezTo>
                      <a:pt x="81" y="16"/>
                      <a:pt x="81" y="16"/>
                      <a:pt x="81" y="16"/>
                    </a:cubicBezTo>
                    <a:cubicBezTo>
                      <a:pt x="80" y="10"/>
                      <a:pt x="73" y="0"/>
                      <a:pt x="60" y="0"/>
                    </a:cubicBezTo>
                    <a:cubicBezTo>
                      <a:pt x="32" y="0"/>
                      <a:pt x="32" y="0"/>
                      <a:pt x="32" y="0"/>
                    </a:cubicBezTo>
                    <a:cubicBezTo>
                      <a:pt x="19" y="0"/>
                      <a:pt x="12" y="10"/>
                      <a:pt x="10" y="16"/>
                    </a:cubicBezTo>
                    <a:cubicBezTo>
                      <a:pt x="0" y="50"/>
                      <a:pt x="0" y="50"/>
                      <a:pt x="0" y="50"/>
                    </a:cubicBezTo>
                    <a:cubicBezTo>
                      <a:pt x="15" y="50"/>
                      <a:pt x="15" y="50"/>
                      <a:pt x="15" y="50"/>
                    </a:cubicBezTo>
                    <a:cubicBezTo>
                      <a:pt x="22" y="27"/>
                      <a:pt x="22" y="27"/>
                      <a:pt x="22" y="27"/>
                    </a:cubicBezTo>
                    <a:cubicBezTo>
                      <a:pt x="27" y="27"/>
                      <a:pt x="27" y="27"/>
                      <a:pt x="27" y="27"/>
                    </a:cubicBezTo>
                    <a:cubicBezTo>
                      <a:pt x="20" y="50"/>
                      <a:pt x="20" y="50"/>
                      <a:pt x="20" y="50"/>
                    </a:cubicBezTo>
                    <a:cubicBezTo>
                      <a:pt x="72" y="50"/>
                      <a:pt x="72" y="50"/>
                      <a:pt x="72" y="50"/>
                    </a:cubicBezTo>
                    <a:cubicBezTo>
                      <a:pt x="70" y="44"/>
                      <a:pt x="69" y="39"/>
                      <a:pt x="68" y="36"/>
                    </a:cubicBezTo>
                    <a:cubicBezTo>
                      <a:pt x="65" y="39"/>
                      <a:pt x="61" y="41"/>
                      <a:pt x="56" y="41"/>
                    </a:cubicBezTo>
                    <a:cubicBezTo>
                      <a:pt x="47" y="41"/>
                      <a:pt x="40" y="34"/>
                      <a:pt x="40" y="25"/>
                    </a:cubicBezTo>
                    <a:cubicBezTo>
                      <a:pt x="40" y="17"/>
                      <a:pt x="47" y="9"/>
                      <a:pt x="56" y="9"/>
                    </a:cubicBezTo>
                    <a:cubicBezTo>
                      <a:pt x="65" y="9"/>
                      <a:pt x="72" y="17"/>
                      <a:pt x="72" y="25"/>
                    </a:cubicBezTo>
                    <a:cubicBezTo>
                      <a:pt x="72" y="27"/>
                      <a:pt x="72" y="29"/>
                      <a:pt x="71" y="31"/>
                    </a:cubicBezTo>
                    <a:cubicBezTo>
                      <a:pt x="76" y="50"/>
                      <a:pt x="76" y="50"/>
                      <a:pt x="76" y="50"/>
                    </a:cubicBezTo>
                    <a:close/>
                  </a:path>
                </a:pathLst>
              </a:custGeom>
              <a:solidFill>
                <a:srgbClr val="EDC3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baseline="-25000" dirty="0">
                  <a:solidFill>
                    <a:srgbClr val="505050"/>
                  </a:solidFill>
                </a:endParaRPr>
              </a:p>
            </p:txBody>
          </p:sp>
        </p:grpSp>
      </p:grpSp>
      <p:grpSp>
        <p:nvGrpSpPr>
          <p:cNvPr id="36" name="Group 35"/>
          <p:cNvGrpSpPr/>
          <p:nvPr/>
        </p:nvGrpSpPr>
        <p:grpSpPr>
          <a:xfrm>
            <a:off x="9440040" y="4940049"/>
            <a:ext cx="2167592" cy="1126120"/>
            <a:chOff x="9504208" y="4624939"/>
            <a:chExt cx="2167592" cy="1126120"/>
          </a:xfrm>
          <a:solidFill>
            <a:srgbClr val="EDC30D"/>
          </a:solidFill>
        </p:grpSpPr>
        <p:sp>
          <p:nvSpPr>
            <p:cNvPr id="37" name="TextBox 4"/>
            <p:cNvSpPr txBox="1"/>
            <p:nvPr/>
          </p:nvSpPr>
          <p:spPr>
            <a:xfrm>
              <a:off x="9504208" y="5418660"/>
              <a:ext cx="2167592" cy="332399"/>
            </a:xfrm>
            <a:prstGeom prst="rect">
              <a:avLst/>
            </a:prstGeom>
            <a:noFill/>
          </p:spPr>
          <p:txBody>
            <a:bodyPr wrap="square" lIns="0" tIns="0" rIns="0" bIns="0" rtlCol="0">
              <a:spAutoFit/>
            </a:bodyPr>
            <a:lstStyle/>
            <a:p>
              <a:pPr algn="ctr" defTabSz="914192">
                <a:lnSpc>
                  <a:spcPct val="90000"/>
                </a:lnSpc>
                <a:spcAft>
                  <a:spcPts val="588"/>
                </a:spcAft>
              </a:pPr>
              <a:r>
                <a:rPr lang="en-US" sz="2400" spc="-100" dirty="0">
                  <a:ln w="3175">
                    <a:noFill/>
                  </a:ln>
                  <a:solidFill>
                    <a:srgbClr val="EDC30D"/>
                  </a:solidFill>
                  <a:cs typeface="Segoe UI Semibold" panose="020B0702040204020203" pitchFamily="34" charset="0"/>
                </a:rPr>
                <a:t>IT to end user</a:t>
              </a:r>
            </a:p>
          </p:txBody>
        </p:sp>
        <p:sp>
          <p:nvSpPr>
            <p:cNvPr id="38" name="Freeform 13"/>
            <p:cNvSpPr>
              <a:spLocks noChangeAspect="1" noEditPoints="1"/>
            </p:cNvSpPr>
            <p:nvPr/>
          </p:nvSpPr>
          <p:spPr bwMode="auto">
            <a:xfrm>
              <a:off x="10640907" y="4624939"/>
              <a:ext cx="657484" cy="667042"/>
            </a:xfrm>
            <a:custGeom>
              <a:avLst/>
              <a:gdLst>
                <a:gd name="T0" fmla="*/ 147 w 288"/>
                <a:gd name="T1" fmla="*/ 116 h 293"/>
                <a:gd name="T2" fmla="*/ 147 w 288"/>
                <a:gd name="T3" fmla="*/ 116 h 293"/>
                <a:gd name="T4" fmla="*/ 147 w 288"/>
                <a:gd name="T5" fmla="*/ 116 h 293"/>
                <a:gd name="T6" fmla="*/ 203 w 288"/>
                <a:gd name="T7" fmla="*/ 58 h 293"/>
                <a:gd name="T8" fmla="*/ 146 w 288"/>
                <a:gd name="T9" fmla="*/ 1 h 293"/>
                <a:gd name="T10" fmla="*/ 106 w 288"/>
                <a:gd name="T11" fmla="*/ 18 h 293"/>
                <a:gd name="T12" fmla="*/ 90 w 288"/>
                <a:gd name="T13" fmla="*/ 59 h 293"/>
                <a:gd name="T14" fmla="*/ 107 w 288"/>
                <a:gd name="T15" fmla="*/ 99 h 293"/>
                <a:gd name="T16" fmla="*/ 147 w 288"/>
                <a:gd name="T17" fmla="*/ 116 h 293"/>
                <a:gd name="T18" fmla="*/ 240 w 288"/>
                <a:gd name="T19" fmla="*/ 293 h 293"/>
                <a:gd name="T20" fmla="*/ 288 w 288"/>
                <a:gd name="T21" fmla="*/ 292 h 293"/>
                <a:gd name="T22" fmla="*/ 255 w 288"/>
                <a:gd name="T23" fmla="*/ 185 h 293"/>
                <a:gd name="T24" fmla="*/ 189 w 288"/>
                <a:gd name="T25" fmla="*/ 135 h 293"/>
                <a:gd name="T26" fmla="*/ 172 w 288"/>
                <a:gd name="T27" fmla="*/ 135 h 293"/>
                <a:gd name="T28" fmla="*/ 172 w 288"/>
                <a:gd name="T29" fmla="*/ 136 h 293"/>
                <a:gd name="T30" fmla="*/ 173 w 288"/>
                <a:gd name="T31" fmla="*/ 137 h 293"/>
                <a:gd name="T32" fmla="*/ 172 w 288"/>
                <a:gd name="T33" fmla="*/ 139 h 293"/>
                <a:gd name="T34" fmla="*/ 161 w 288"/>
                <a:gd name="T35" fmla="*/ 155 h 293"/>
                <a:gd name="T36" fmla="*/ 173 w 288"/>
                <a:gd name="T37" fmla="*/ 232 h 293"/>
                <a:gd name="T38" fmla="*/ 148 w 288"/>
                <a:gd name="T39" fmla="*/ 263 h 293"/>
                <a:gd name="T40" fmla="*/ 138 w 288"/>
                <a:gd name="T41" fmla="*/ 250 h 293"/>
                <a:gd name="T42" fmla="*/ 123 w 288"/>
                <a:gd name="T43" fmla="*/ 233 h 293"/>
                <a:gd name="T44" fmla="*/ 133 w 288"/>
                <a:gd name="T45" fmla="*/ 155 h 293"/>
                <a:gd name="T46" fmla="*/ 122 w 288"/>
                <a:gd name="T47" fmla="*/ 139 h 293"/>
                <a:gd name="T48" fmla="*/ 122 w 288"/>
                <a:gd name="T49" fmla="*/ 138 h 293"/>
                <a:gd name="T50" fmla="*/ 122 w 288"/>
                <a:gd name="T51" fmla="*/ 136 h 293"/>
                <a:gd name="T52" fmla="*/ 122 w 288"/>
                <a:gd name="T53" fmla="*/ 135 h 293"/>
                <a:gd name="T54" fmla="*/ 101 w 288"/>
                <a:gd name="T55" fmla="*/ 135 h 293"/>
                <a:gd name="T56" fmla="*/ 33 w 288"/>
                <a:gd name="T57" fmla="*/ 185 h 293"/>
                <a:gd name="T58" fmla="*/ 0 w 288"/>
                <a:gd name="T59" fmla="*/ 293 h 293"/>
                <a:gd name="T60" fmla="*/ 49 w 288"/>
                <a:gd name="T61" fmla="*/ 293 h 293"/>
                <a:gd name="T62" fmla="*/ 69 w 288"/>
                <a:gd name="T63" fmla="*/ 222 h 293"/>
                <a:gd name="T64" fmla="*/ 84 w 288"/>
                <a:gd name="T65" fmla="*/ 222 h 293"/>
                <a:gd name="T66" fmla="*/ 63 w 288"/>
                <a:gd name="T67" fmla="*/ 293 h 293"/>
                <a:gd name="T68" fmla="*/ 225 w 288"/>
                <a:gd name="T69" fmla="*/ 293 h 293"/>
                <a:gd name="T70" fmla="*/ 205 w 288"/>
                <a:gd name="T71" fmla="*/ 221 h 293"/>
                <a:gd name="T72" fmla="*/ 219 w 288"/>
                <a:gd name="T73" fmla="*/ 221 h 293"/>
                <a:gd name="T74" fmla="*/ 240 w 288"/>
                <a:gd name="T75" fmla="*/ 293 h 293"/>
                <a:gd name="T76" fmla="*/ 154 w 288"/>
                <a:gd name="T77" fmla="*/ 150 h 293"/>
                <a:gd name="T78" fmla="*/ 164 w 288"/>
                <a:gd name="T79" fmla="*/ 138 h 293"/>
                <a:gd name="T80" fmla="*/ 164 w 288"/>
                <a:gd name="T81" fmla="*/ 137 h 293"/>
                <a:gd name="T82" fmla="*/ 162 w 288"/>
                <a:gd name="T83" fmla="*/ 135 h 293"/>
                <a:gd name="T84" fmla="*/ 158 w 288"/>
                <a:gd name="T85" fmla="*/ 132 h 293"/>
                <a:gd name="T86" fmla="*/ 147 w 288"/>
                <a:gd name="T87" fmla="*/ 130 h 293"/>
                <a:gd name="T88" fmla="*/ 137 w 288"/>
                <a:gd name="T89" fmla="*/ 132 h 293"/>
                <a:gd name="T90" fmla="*/ 132 w 288"/>
                <a:gd name="T91" fmla="*/ 135 h 293"/>
                <a:gd name="T92" fmla="*/ 131 w 288"/>
                <a:gd name="T93" fmla="*/ 138 h 293"/>
                <a:gd name="T94" fmla="*/ 131 w 288"/>
                <a:gd name="T95" fmla="*/ 138 h 293"/>
                <a:gd name="T96" fmla="*/ 140 w 288"/>
                <a:gd name="T97" fmla="*/ 150 h 293"/>
                <a:gd name="T98" fmla="*/ 143 w 288"/>
                <a:gd name="T99" fmla="*/ 152 h 293"/>
                <a:gd name="T100" fmla="*/ 132 w 288"/>
                <a:gd name="T101" fmla="*/ 230 h 293"/>
                <a:gd name="T102" fmla="*/ 144 w 288"/>
                <a:gd name="T103" fmla="*/ 244 h 293"/>
                <a:gd name="T104" fmla="*/ 146 w 288"/>
                <a:gd name="T105" fmla="*/ 247 h 293"/>
                <a:gd name="T106" fmla="*/ 148 w 288"/>
                <a:gd name="T107" fmla="*/ 249 h 293"/>
                <a:gd name="T108" fmla="*/ 150 w 288"/>
                <a:gd name="T109" fmla="*/ 247 h 293"/>
                <a:gd name="T110" fmla="*/ 152 w 288"/>
                <a:gd name="T111" fmla="*/ 244 h 293"/>
                <a:gd name="T112" fmla="*/ 164 w 288"/>
                <a:gd name="T113" fmla="*/ 230 h 293"/>
                <a:gd name="T114" fmla="*/ 152 w 288"/>
                <a:gd name="T115" fmla="*/ 152 h 293"/>
                <a:gd name="T116" fmla="*/ 154 w 288"/>
                <a:gd name="T117" fmla="*/ 15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8" h="293">
                  <a:moveTo>
                    <a:pt x="147" y="116"/>
                  </a:moveTo>
                  <a:cubicBezTo>
                    <a:pt x="147" y="116"/>
                    <a:pt x="147" y="116"/>
                    <a:pt x="147" y="116"/>
                  </a:cubicBezTo>
                  <a:cubicBezTo>
                    <a:pt x="147" y="116"/>
                    <a:pt x="147" y="116"/>
                    <a:pt x="147" y="116"/>
                  </a:cubicBezTo>
                  <a:cubicBezTo>
                    <a:pt x="178" y="115"/>
                    <a:pt x="203" y="89"/>
                    <a:pt x="203" y="58"/>
                  </a:cubicBezTo>
                  <a:cubicBezTo>
                    <a:pt x="202" y="26"/>
                    <a:pt x="177" y="0"/>
                    <a:pt x="146" y="1"/>
                  </a:cubicBezTo>
                  <a:cubicBezTo>
                    <a:pt x="131" y="1"/>
                    <a:pt x="117" y="7"/>
                    <a:pt x="106" y="18"/>
                  </a:cubicBezTo>
                  <a:cubicBezTo>
                    <a:pt x="96" y="29"/>
                    <a:pt x="90" y="43"/>
                    <a:pt x="90" y="59"/>
                  </a:cubicBezTo>
                  <a:cubicBezTo>
                    <a:pt x="90" y="74"/>
                    <a:pt x="96" y="89"/>
                    <a:pt x="107" y="99"/>
                  </a:cubicBezTo>
                  <a:cubicBezTo>
                    <a:pt x="118" y="110"/>
                    <a:pt x="132" y="116"/>
                    <a:pt x="147" y="116"/>
                  </a:cubicBezTo>
                  <a:close/>
                  <a:moveTo>
                    <a:pt x="240" y="293"/>
                  </a:moveTo>
                  <a:cubicBezTo>
                    <a:pt x="288" y="292"/>
                    <a:pt x="288" y="292"/>
                    <a:pt x="288" y="292"/>
                  </a:cubicBezTo>
                  <a:cubicBezTo>
                    <a:pt x="255" y="185"/>
                    <a:pt x="255" y="185"/>
                    <a:pt x="255" y="185"/>
                  </a:cubicBezTo>
                  <a:cubicBezTo>
                    <a:pt x="250" y="167"/>
                    <a:pt x="228" y="136"/>
                    <a:pt x="189" y="135"/>
                  </a:cubicBezTo>
                  <a:cubicBezTo>
                    <a:pt x="172" y="135"/>
                    <a:pt x="172" y="135"/>
                    <a:pt x="172" y="135"/>
                  </a:cubicBezTo>
                  <a:cubicBezTo>
                    <a:pt x="172" y="135"/>
                    <a:pt x="172" y="135"/>
                    <a:pt x="172" y="136"/>
                  </a:cubicBezTo>
                  <a:cubicBezTo>
                    <a:pt x="173" y="137"/>
                    <a:pt x="173" y="137"/>
                    <a:pt x="173" y="137"/>
                  </a:cubicBezTo>
                  <a:cubicBezTo>
                    <a:pt x="172" y="139"/>
                    <a:pt x="172" y="139"/>
                    <a:pt x="172" y="139"/>
                  </a:cubicBezTo>
                  <a:cubicBezTo>
                    <a:pt x="172" y="143"/>
                    <a:pt x="168" y="148"/>
                    <a:pt x="161" y="155"/>
                  </a:cubicBezTo>
                  <a:cubicBezTo>
                    <a:pt x="173" y="232"/>
                    <a:pt x="173" y="232"/>
                    <a:pt x="173" y="232"/>
                  </a:cubicBezTo>
                  <a:cubicBezTo>
                    <a:pt x="148" y="263"/>
                    <a:pt x="148" y="263"/>
                    <a:pt x="148" y="263"/>
                  </a:cubicBezTo>
                  <a:cubicBezTo>
                    <a:pt x="138" y="250"/>
                    <a:pt x="138" y="250"/>
                    <a:pt x="138" y="250"/>
                  </a:cubicBezTo>
                  <a:cubicBezTo>
                    <a:pt x="123" y="233"/>
                    <a:pt x="123" y="233"/>
                    <a:pt x="123" y="233"/>
                  </a:cubicBezTo>
                  <a:cubicBezTo>
                    <a:pt x="133" y="155"/>
                    <a:pt x="133" y="155"/>
                    <a:pt x="133" y="155"/>
                  </a:cubicBezTo>
                  <a:cubicBezTo>
                    <a:pt x="126" y="149"/>
                    <a:pt x="122" y="143"/>
                    <a:pt x="122" y="139"/>
                  </a:cubicBezTo>
                  <a:cubicBezTo>
                    <a:pt x="122" y="138"/>
                    <a:pt x="122" y="138"/>
                    <a:pt x="122" y="138"/>
                  </a:cubicBezTo>
                  <a:cubicBezTo>
                    <a:pt x="122" y="136"/>
                    <a:pt x="122" y="136"/>
                    <a:pt x="122" y="136"/>
                  </a:cubicBezTo>
                  <a:cubicBezTo>
                    <a:pt x="122" y="136"/>
                    <a:pt x="122" y="135"/>
                    <a:pt x="122" y="135"/>
                  </a:cubicBezTo>
                  <a:cubicBezTo>
                    <a:pt x="101" y="135"/>
                    <a:pt x="101" y="135"/>
                    <a:pt x="101" y="135"/>
                  </a:cubicBezTo>
                  <a:cubicBezTo>
                    <a:pt x="61" y="135"/>
                    <a:pt x="39" y="167"/>
                    <a:pt x="33" y="185"/>
                  </a:cubicBezTo>
                  <a:cubicBezTo>
                    <a:pt x="0" y="293"/>
                    <a:pt x="0" y="293"/>
                    <a:pt x="0" y="293"/>
                  </a:cubicBezTo>
                  <a:cubicBezTo>
                    <a:pt x="49" y="293"/>
                    <a:pt x="49" y="293"/>
                    <a:pt x="49" y="293"/>
                  </a:cubicBezTo>
                  <a:cubicBezTo>
                    <a:pt x="69" y="222"/>
                    <a:pt x="69" y="222"/>
                    <a:pt x="69" y="222"/>
                  </a:cubicBezTo>
                  <a:cubicBezTo>
                    <a:pt x="84" y="222"/>
                    <a:pt x="84" y="222"/>
                    <a:pt x="84" y="222"/>
                  </a:cubicBezTo>
                  <a:cubicBezTo>
                    <a:pt x="63" y="293"/>
                    <a:pt x="63" y="293"/>
                    <a:pt x="63" y="293"/>
                  </a:cubicBezTo>
                  <a:cubicBezTo>
                    <a:pt x="225" y="293"/>
                    <a:pt x="225" y="293"/>
                    <a:pt x="225" y="293"/>
                  </a:cubicBezTo>
                  <a:cubicBezTo>
                    <a:pt x="205" y="221"/>
                    <a:pt x="205" y="221"/>
                    <a:pt x="205" y="221"/>
                  </a:cubicBezTo>
                  <a:cubicBezTo>
                    <a:pt x="219" y="221"/>
                    <a:pt x="219" y="221"/>
                    <a:pt x="219" y="221"/>
                  </a:cubicBezTo>
                  <a:lnTo>
                    <a:pt x="240" y="293"/>
                  </a:lnTo>
                  <a:close/>
                  <a:moveTo>
                    <a:pt x="154" y="150"/>
                  </a:moveTo>
                  <a:cubicBezTo>
                    <a:pt x="163" y="142"/>
                    <a:pt x="164" y="138"/>
                    <a:pt x="164" y="138"/>
                  </a:cubicBezTo>
                  <a:cubicBezTo>
                    <a:pt x="164" y="137"/>
                    <a:pt x="164" y="137"/>
                    <a:pt x="164" y="137"/>
                  </a:cubicBezTo>
                  <a:cubicBezTo>
                    <a:pt x="164" y="137"/>
                    <a:pt x="163" y="136"/>
                    <a:pt x="162" y="135"/>
                  </a:cubicBezTo>
                  <a:cubicBezTo>
                    <a:pt x="161" y="134"/>
                    <a:pt x="160" y="133"/>
                    <a:pt x="158" y="132"/>
                  </a:cubicBezTo>
                  <a:cubicBezTo>
                    <a:pt x="155" y="131"/>
                    <a:pt x="151" y="130"/>
                    <a:pt x="147" y="130"/>
                  </a:cubicBezTo>
                  <a:cubicBezTo>
                    <a:pt x="144" y="130"/>
                    <a:pt x="140" y="131"/>
                    <a:pt x="137" y="132"/>
                  </a:cubicBezTo>
                  <a:cubicBezTo>
                    <a:pt x="135" y="133"/>
                    <a:pt x="133" y="134"/>
                    <a:pt x="132" y="135"/>
                  </a:cubicBezTo>
                  <a:cubicBezTo>
                    <a:pt x="131" y="136"/>
                    <a:pt x="131" y="137"/>
                    <a:pt x="131" y="138"/>
                  </a:cubicBezTo>
                  <a:cubicBezTo>
                    <a:pt x="131" y="138"/>
                    <a:pt x="131" y="138"/>
                    <a:pt x="131" y="138"/>
                  </a:cubicBezTo>
                  <a:cubicBezTo>
                    <a:pt x="131" y="138"/>
                    <a:pt x="131" y="142"/>
                    <a:pt x="140" y="150"/>
                  </a:cubicBezTo>
                  <a:cubicBezTo>
                    <a:pt x="143" y="152"/>
                    <a:pt x="143" y="152"/>
                    <a:pt x="143" y="152"/>
                  </a:cubicBezTo>
                  <a:cubicBezTo>
                    <a:pt x="132" y="230"/>
                    <a:pt x="132" y="230"/>
                    <a:pt x="132" y="230"/>
                  </a:cubicBezTo>
                  <a:cubicBezTo>
                    <a:pt x="144" y="244"/>
                    <a:pt x="144" y="244"/>
                    <a:pt x="144" y="244"/>
                  </a:cubicBezTo>
                  <a:cubicBezTo>
                    <a:pt x="146" y="247"/>
                    <a:pt x="146" y="247"/>
                    <a:pt x="146" y="247"/>
                  </a:cubicBezTo>
                  <a:cubicBezTo>
                    <a:pt x="148" y="249"/>
                    <a:pt x="148" y="249"/>
                    <a:pt x="148" y="249"/>
                  </a:cubicBezTo>
                  <a:cubicBezTo>
                    <a:pt x="150" y="247"/>
                    <a:pt x="150" y="247"/>
                    <a:pt x="150" y="247"/>
                  </a:cubicBezTo>
                  <a:cubicBezTo>
                    <a:pt x="152" y="244"/>
                    <a:pt x="152" y="244"/>
                    <a:pt x="152" y="244"/>
                  </a:cubicBezTo>
                  <a:cubicBezTo>
                    <a:pt x="164" y="230"/>
                    <a:pt x="164" y="230"/>
                    <a:pt x="164" y="230"/>
                  </a:cubicBezTo>
                  <a:cubicBezTo>
                    <a:pt x="152" y="152"/>
                    <a:pt x="152" y="152"/>
                    <a:pt x="152" y="152"/>
                  </a:cubicBezTo>
                  <a:lnTo>
                    <a:pt x="154" y="150"/>
                  </a:lnTo>
                  <a:close/>
                </a:path>
              </a:pathLst>
            </a:custGeom>
            <a:grpFill/>
            <a:ln>
              <a:noFill/>
            </a:ln>
            <a:extLst/>
          </p:spPr>
          <p:txBody>
            <a:bodyPr vert="horz" wrap="square" lIns="91427" tIns="45713" rIns="91427" bIns="45713" numCol="1" anchor="t" anchorCtr="0" compatLnSpc="1">
              <a:prstTxWarp prst="textNoShape">
                <a:avLst/>
              </a:prstTxWarp>
            </a:bodyPr>
            <a:lstStyle/>
            <a:p>
              <a:pPr defTabSz="914225"/>
              <a:endParaRPr lang="en-US" dirty="0">
                <a:solidFill>
                  <a:srgbClr val="505050"/>
                </a:solidFill>
              </a:endParaRPr>
            </a:p>
          </p:txBody>
        </p:sp>
        <p:sp>
          <p:nvSpPr>
            <p:cNvPr id="39" name="Freeform 25"/>
            <p:cNvSpPr>
              <a:spLocks noChangeAspect="1" noEditPoints="1"/>
            </p:cNvSpPr>
            <p:nvPr/>
          </p:nvSpPr>
          <p:spPr bwMode="auto">
            <a:xfrm>
              <a:off x="9890691" y="4646581"/>
              <a:ext cx="637477" cy="685800"/>
            </a:xfrm>
            <a:custGeom>
              <a:avLst/>
              <a:gdLst>
                <a:gd name="T0" fmla="*/ 106 w 287"/>
                <a:gd name="T1" fmla="*/ 17 h 309"/>
                <a:gd name="T2" fmla="*/ 147 w 287"/>
                <a:gd name="T3" fmla="*/ 115 h 309"/>
                <a:gd name="T4" fmla="*/ 107 w 287"/>
                <a:gd name="T5" fmla="*/ 99 h 309"/>
                <a:gd name="T6" fmla="*/ 195 w 287"/>
                <a:gd name="T7" fmla="*/ 238 h 309"/>
                <a:gd name="T8" fmla="*/ 207 w 287"/>
                <a:gd name="T9" fmla="*/ 218 h 309"/>
                <a:gd name="T10" fmla="*/ 226 w 287"/>
                <a:gd name="T11" fmla="*/ 216 h 309"/>
                <a:gd name="T12" fmla="*/ 243 w 287"/>
                <a:gd name="T13" fmla="*/ 180 h 309"/>
                <a:gd name="T14" fmla="*/ 241 w 287"/>
                <a:gd name="T15" fmla="*/ 177 h 309"/>
                <a:gd name="T16" fmla="*/ 229 w 287"/>
                <a:gd name="T17" fmla="*/ 191 h 309"/>
                <a:gd name="T18" fmla="*/ 217 w 287"/>
                <a:gd name="T19" fmla="*/ 203 h 309"/>
                <a:gd name="T20" fmla="*/ 208 w 287"/>
                <a:gd name="T21" fmla="*/ 200 h 309"/>
                <a:gd name="T22" fmla="*/ 198 w 287"/>
                <a:gd name="T23" fmla="*/ 191 h 309"/>
                <a:gd name="T24" fmla="*/ 204 w 287"/>
                <a:gd name="T25" fmla="*/ 175 h 309"/>
                <a:gd name="T26" fmla="*/ 217 w 287"/>
                <a:gd name="T27" fmla="*/ 172 h 309"/>
                <a:gd name="T28" fmla="*/ 211 w 287"/>
                <a:gd name="T29" fmla="*/ 157 h 309"/>
                <a:gd name="T30" fmla="*/ 191 w 287"/>
                <a:gd name="T31" fmla="*/ 166 h 309"/>
                <a:gd name="T32" fmla="*/ 189 w 287"/>
                <a:gd name="T33" fmla="*/ 203 h 309"/>
                <a:gd name="T34" fmla="*/ 159 w 287"/>
                <a:gd name="T35" fmla="*/ 250 h 309"/>
                <a:gd name="T36" fmla="*/ 144 w 287"/>
                <a:gd name="T37" fmla="*/ 250 h 309"/>
                <a:gd name="T38" fmla="*/ 128 w 287"/>
                <a:gd name="T39" fmla="*/ 288 h 309"/>
                <a:gd name="T40" fmla="*/ 140 w 287"/>
                <a:gd name="T41" fmla="*/ 287 h 309"/>
                <a:gd name="T42" fmla="*/ 142 w 287"/>
                <a:gd name="T43" fmla="*/ 272 h 309"/>
                <a:gd name="T44" fmla="*/ 163 w 287"/>
                <a:gd name="T45" fmla="*/ 264 h 309"/>
                <a:gd name="T46" fmla="*/ 171 w 287"/>
                <a:gd name="T47" fmla="*/ 279 h 309"/>
                <a:gd name="T48" fmla="*/ 164 w 287"/>
                <a:gd name="T49" fmla="*/ 292 h 309"/>
                <a:gd name="T50" fmla="*/ 154 w 287"/>
                <a:gd name="T51" fmla="*/ 297 h 309"/>
                <a:gd name="T52" fmla="*/ 158 w 287"/>
                <a:gd name="T53" fmla="*/ 309 h 309"/>
                <a:gd name="T54" fmla="*/ 183 w 287"/>
                <a:gd name="T55" fmla="*/ 292 h 309"/>
                <a:gd name="T56" fmla="*/ 187 w 287"/>
                <a:gd name="T57" fmla="*/ 274 h 309"/>
                <a:gd name="T58" fmla="*/ 189 w 287"/>
                <a:gd name="T59" fmla="*/ 134 h 309"/>
                <a:gd name="T60" fmla="*/ 122 w 287"/>
                <a:gd name="T61" fmla="*/ 134 h 309"/>
                <a:gd name="T62" fmla="*/ 109 w 287"/>
                <a:gd name="T63" fmla="*/ 134 h 309"/>
                <a:gd name="T64" fmla="*/ 0 w 287"/>
                <a:gd name="T65" fmla="*/ 292 h 309"/>
                <a:gd name="T66" fmla="*/ 83 w 287"/>
                <a:gd name="T67" fmla="*/ 221 h 309"/>
                <a:gd name="T68" fmla="*/ 119 w 287"/>
                <a:gd name="T69" fmla="*/ 290 h 309"/>
                <a:gd name="T70" fmla="*/ 121 w 287"/>
                <a:gd name="T71" fmla="*/ 261 h 309"/>
                <a:gd name="T72" fmla="*/ 145 w 287"/>
                <a:gd name="T73" fmla="*/ 241 h 309"/>
                <a:gd name="T74" fmla="*/ 181 w 287"/>
                <a:gd name="T75" fmla="*/ 205 h 309"/>
                <a:gd name="T76" fmla="*/ 176 w 287"/>
                <a:gd name="T77" fmla="*/ 194 h 309"/>
                <a:gd name="T78" fmla="*/ 175 w 287"/>
                <a:gd name="T79" fmla="*/ 187 h 309"/>
                <a:gd name="T80" fmla="*/ 207 w 287"/>
                <a:gd name="T81" fmla="*/ 150 h 309"/>
                <a:gd name="T82" fmla="*/ 211 w 287"/>
                <a:gd name="T83" fmla="*/ 149 h 309"/>
                <a:gd name="T84" fmla="*/ 222 w 287"/>
                <a:gd name="T85" fmla="*/ 156 h 309"/>
                <a:gd name="T86" fmla="*/ 225 w 287"/>
                <a:gd name="T87" fmla="*/ 173 h 309"/>
                <a:gd name="T88" fmla="*/ 241 w 287"/>
                <a:gd name="T89" fmla="*/ 169 h 309"/>
                <a:gd name="T90" fmla="*/ 251 w 287"/>
                <a:gd name="T91" fmla="*/ 178 h 309"/>
                <a:gd name="T92" fmla="*/ 254 w 287"/>
                <a:gd name="T93" fmla="*/ 199 h 309"/>
                <a:gd name="T94" fmla="*/ 250 w 287"/>
                <a:gd name="T95" fmla="*/ 204 h 309"/>
                <a:gd name="T96" fmla="*/ 225 w 287"/>
                <a:gd name="T97" fmla="*/ 226 h 309"/>
                <a:gd name="T98" fmla="*/ 220 w 287"/>
                <a:gd name="T99" fmla="*/ 226 h 309"/>
                <a:gd name="T100" fmla="*/ 255 w 287"/>
                <a:gd name="T101" fmla="*/ 184 h 309"/>
                <a:gd name="T102" fmla="*/ 194 w 287"/>
                <a:gd name="T103" fmla="*/ 270 h 309"/>
                <a:gd name="T104" fmla="*/ 195 w 287"/>
                <a:gd name="T105" fmla="*/ 277 h 309"/>
                <a:gd name="T106" fmla="*/ 191 w 287"/>
                <a:gd name="T107" fmla="*/ 292 h 309"/>
                <a:gd name="T108" fmla="*/ 188 w 287"/>
                <a:gd name="T109" fmla="*/ 26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7" h="309">
                  <a:moveTo>
                    <a:pt x="107" y="99"/>
                  </a:moveTo>
                  <a:cubicBezTo>
                    <a:pt x="96" y="88"/>
                    <a:pt x="90" y="74"/>
                    <a:pt x="90" y="58"/>
                  </a:cubicBezTo>
                  <a:cubicBezTo>
                    <a:pt x="90" y="43"/>
                    <a:pt x="95" y="28"/>
                    <a:pt x="106" y="17"/>
                  </a:cubicBezTo>
                  <a:cubicBezTo>
                    <a:pt x="117" y="6"/>
                    <a:pt x="131" y="0"/>
                    <a:pt x="146" y="0"/>
                  </a:cubicBezTo>
                  <a:cubicBezTo>
                    <a:pt x="177" y="0"/>
                    <a:pt x="202" y="26"/>
                    <a:pt x="202" y="57"/>
                  </a:cubicBezTo>
                  <a:cubicBezTo>
                    <a:pt x="203" y="89"/>
                    <a:pt x="178" y="115"/>
                    <a:pt x="147" y="115"/>
                  </a:cubicBezTo>
                  <a:cubicBezTo>
                    <a:pt x="147" y="115"/>
                    <a:pt x="147" y="115"/>
                    <a:pt x="147" y="115"/>
                  </a:cubicBezTo>
                  <a:cubicBezTo>
                    <a:pt x="146" y="115"/>
                    <a:pt x="146" y="115"/>
                    <a:pt x="146" y="115"/>
                  </a:cubicBezTo>
                  <a:cubicBezTo>
                    <a:pt x="131" y="115"/>
                    <a:pt x="117" y="110"/>
                    <a:pt x="107" y="99"/>
                  </a:cubicBezTo>
                  <a:close/>
                  <a:moveTo>
                    <a:pt x="180" y="264"/>
                  </a:moveTo>
                  <a:cubicBezTo>
                    <a:pt x="180" y="264"/>
                    <a:pt x="179" y="262"/>
                    <a:pt x="180" y="260"/>
                  </a:cubicBezTo>
                  <a:cubicBezTo>
                    <a:pt x="186" y="251"/>
                    <a:pt x="191" y="244"/>
                    <a:pt x="195" y="238"/>
                  </a:cubicBezTo>
                  <a:cubicBezTo>
                    <a:pt x="205" y="221"/>
                    <a:pt x="207" y="219"/>
                    <a:pt x="207" y="219"/>
                  </a:cubicBezTo>
                  <a:cubicBezTo>
                    <a:pt x="207" y="218"/>
                    <a:pt x="207" y="218"/>
                    <a:pt x="207" y="218"/>
                  </a:cubicBezTo>
                  <a:cubicBezTo>
                    <a:pt x="207" y="218"/>
                    <a:pt x="207" y="218"/>
                    <a:pt x="207" y="218"/>
                  </a:cubicBezTo>
                  <a:cubicBezTo>
                    <a:pt x="209" y="217"/>
                    <a:pt x="210" y="216"/>
                    <a:pt x="210" y="216"/>
                  </a:cubicBezTo>
                  <a:cubicBezTo>
                    <a:pt x="224" y="218"/>
                    <a:pt x="224" y="218"/>
                    <a:pt x="224" y="218"/>
                  </a:cubicBezTo>
                  <a:cubicBezTo>
                    <a:pt x="224" y="218"/>
                    <a:pt x="225" y="218"/>
                    <a:pt x="226" y="216"/>
                  </a:cubicBezTo>
                  <a:cubicBezTo>
                    <a:pt x="244" y="199"/>
                    <a:pt x="244" y="199"/>
                    <a:pt x="244" y="199"/>
                  </a:cubicBezTo>
                  <a:cubicBezTo>
                    <a:pt x="245" y="197"/>
                    <a:pt x="245" y="197"/>
                    <a:pt x="245" y="197"/>
                  </a:cubicBezTo>
                  <a:cubicBezTo>
                    <a:pt x="243" y="180"/>
                    <a:pt x="243" y="180"/>
                    <a:pt x="243" y="180"/>
                  </a:cubicBezTo>
                  <a:cubicBezTo>
                    <a:pt x="243" y="178"/>
                    <a:pt x="243" y="178"/>
                    <a:pt x="243" y="178"/>
                  </a:cubicBezTo>
                  <a:cubicBezTo>
                    <a:pt x="243" y="178"/>
                    <a:pt x="242" y="177"/>
                    <a:pt x="241" y="177"/>
                  </a:cubicBezTo>
                  <a:cubicBezTo>
                    <a:pt x="241" y="177"/>
                    <a:pt x="241" y="177"/>
                    <a:pt x="241" y="177"/>
                  </a:cubicBezTo>
                  <a:cubicBezTo>
                    <a:pt x="230" y="179"/>
                    <a:pt x="230" y="179"/>
                    <a:pt x="230" y="179"/>
                  </a:cubicBezTo>
                  <a:cubicBezTo>
                    <a:pt x="228" y="179"/>
                    <a:pt x="229" y="181"/>
                    <a:pt x="229" y="183"/>
                  </a:cubicBezTo>
                  <a:cubicBezTo>
                    <a:pt x="229" y="191"/>
                    <a:pt x="229" y="191"/>
                    <a:pt x="229" y="191"/>
                  </a:cubicBezTo>
                  <a:cubicBezTo>
                    <a:pt x="229" y="192"/>
                    <a:pt x="228" y="194"/>
                    <a:pt x="228" y="194"/>
                  </a:cubicBezTo>
                  <a:cubicBezTo>
                    <a:pt x="220" y="203"/>
                    <a:pt x="220" y="203"/>
                    <a:pt x="220" y="203"/>
                  </a:cubicBezTo>
                  <a:cubicBezTo>
                    <a:pt x="220" y="203"/>
                    <a:pt x="219" y="203"/>
                    <a:pt x="217" y="203"/>
                  </a:cubicBezTo>
                  <a:cubicBezTo>
                    <a:pt x="212" y="203"/>
                    <a:pt x="212" y="203"/>
                    <a:pt x="212" y="203"/>
                  </a:cubicBezTo>
                  <a:cubicBezTo>
                    <a:pt x="212" y="203"/>
                    <a:pt x="212" y="203"/>
                    <a:pt x="211" y="203"/>
                  </a:cubicBezTo>
                  <a:cubicBezTo>
                    <a:pt x="210" y="203"/>
                    <a:pt x="209" y="202"/>
                    <a:pt x="208" y="200"/>
                  </a:cubicBezTo>
                  <a:cubicBezTo>
                    <a:pt x="205" y="199"/>
                    <a:pt x="205" y="199"/>
                    <a:pt x="205" y="199"/>
                  </a:cubicBezTo>
                  <a:cubicBezTo>
                    <a:pt x="203" y="198"/>
                    <a:pt x="203" y="197"/>
                    <a:pt x="201" y="195"/>
                  </a:cubicBezTo>
                  <a:cubicBezTo>
                    <a:pt x="198" y="191"/>
                    <a:pt x="198" y="191"/>
                    <a:pt x="198" y="191"/>
                  </a:cubicBezTo>
                  <a:cubicBezTo>
                    <a:pt x="198" y="191"/>
                    <a:pt x="198" y="189"/>
                    <a:pt x="199" y="188"/>
                  </a:cubicBezTo>
                  <a:cubicBezTo>
                    <a:pt x="202" y="179"/>
                    <a:pt x="202" y="179"/>
                    <a:pt x="202" y="179"/>
                  </a:cubicBezTo>
                  <a:cubicBezTo>
                    <a:pt x="202" y="177"/>
                    <a:pt x="203" y="175"/>
                    <a:pt x="204" y="175"/>
                  </a:cubicBezTo>
                  <a:cubicBezTo>
                    <a:pt x="214" y="173"/>
                    <a:pt x="214" y="173"/>
                    <a:pt x="214" y="173"/>
                  </a:cubicBezTo>
                  <a:cubicBezTo>
                    <a:pt x="215" y="172"/>
                    <a:pt x="215" y="172"/>
                    <a:pt x="215" y="172"/>
                  </a:cubicBezTo>
                  <a:cubicBezTo>
                    <a:pt x="215" y="172"/>
                    <a:pt x="215" y="172"/>
                    <a:pt x="217" y="172"/>
                  </a:cubicBezTo>
                  <a:cubicBezTo>
                    <a:pt x="217" y="172"/>
                    <a:pt x="216" y="171"/>
                    <a:pt x="216" y="169"/>
                  </a:cubicBezTo>
                  <a:cubicBezTo>
                    <a:pt x="214" y="158"/>
                    <a:pt x="214" y="158"/>
                    <a:pt x="214" y="158"/>
                  </a:cubicBezTo>
                  <a:cubicBezTo>
                    <a:pt x="214" y="158"/>
                    <a:pt x="212" y="157"/>
                    <a:pt x="211" y="157"/>
                  </a:cubicBezTo>
                  <a:cubicBezTo>
                    <a:pt x="211" y="157"/>
                    <a:pt x="210" y="157"/>
                    <a:pt x="210" y="157"/>
                  </a:cubicBezTo>
                  <a:cubicBezTo>
                    <a:pt x="194" y="164"/>
                    <a:pt x="194" y="164"/>
                    <a:pt x="194" y="164"/>
                  </a:cubicBezTo>
                  <a:cubicBezTo>
                    <a:pt x="192" y="164"/>
                    <a:pt x="191" y="165"/>
                    <a:pt x="191" y="166"/>
                  </a:cubicBezTo>
                  <a:cubicBezTo>
                    <a:pt x="183" y="189"/>
                    <a:pt x="183" y="189"/>
                    <a:pt x="183" y="189"/>
                  </a:cubicBezTo>
                  <a:cubicBezTo>
                    <a:pt x="183" y="189"/>
                    <a:pt x="183" y="191"/>
                    <a:pt x="184" y="193"/>
                  </a:cubicBezTo>
                  <a:cubicBezTo>
                    <a:pt x="189" y="203"/>
                    <a:pt x="189" y="203"/>
                    <a:pt x="189" y="203"/>
                  </a:cubicBezTo>
                  <a:cubicBezTo>
                    <a:pt x="191" y="204"/>
                    <a:pt x="190" y="206"/>
                    <a:pt x="190" y="206"/>
                  </a:cubicBezTo>
                  <a:cubicBezTo>
                    <a:pt x="162" y="250"/>
                    <a:pt x="162" y="250"/>
                    <a:pt x="162" y="250"/>
                  </a:cubicBezTo>
                  <a:cubicBezTo>
                    <a:pt x="162" y="250"/>
                    <a:pt x="160" y="250"/>
                    <a:pt x="159" y="250"/>
                  </a:cubicBezTo>
                  <a:cubicBezTo>
                    <a:pt x="147" y="250"/>
                    <a:pt x="147" y="250"/>
                    <a:pt x="147" y="250"/>
                  </a:cubicBezTo>
                  <a:cubicBezTo>
                    <a:pt x="146" y="249"/>
                    <a:pt x="145" y="249"/>
                    <a:pt x="145" y="249"/>
                  </a:cubicBezTo>
                  <a:cubicBezTo>
                    <a:pt x="144" y="249"/>
                    <a:pt x="144" y="249"/>
                    <a:pt x="144" y="250"/>
                  </a:cubicBezTo>
                  <a:cubicBezTo>
                    <a:pt x="126" y="267"/>
                    <a:pt x="126" y="267"/>
                    <a:pt x="126" y="267"/>
                  </a:cubicBezTo>
                  <a:cubicBezTo>
                    <a:pt x="125" y="268"/>
                    <a:pt x="125" y="269"/>
                    <a:pt x="125" y="271"/>
                  </a:cubicBezTo>
                  <a:cubicBezTo>
                    <a:pt x="128" y="288"/>
                    <a:pt x="128" y="288"/>
                    <a:pt x="128" y="288"/>
                  </a:cubicBezTo>
                  <a:cubicBezTo>
                    <a:pt x="126" y="289"/>
                    <a:pt x="127" y="290"/>
                    <a:pt x="129" y="290"/>
                  </a:cubicBezTo>
                  <a:cubicBezTo>
                    <a:pt x="129" y="290"/>
                    <a:pt x="129" y="290"/>
                    <a:pt x="129" y="290"/>
                  </a:cubicBezTo>
                  <a:cubicBezTo>
                    <a:pt x="140" y="287"/>
                    <a:pt x="140" y="287"/>
                    <a:pt x="140" y="287"/>
                  </a:cubicBezTo>
                  <a:cubicBezTo>
                    <a:pt x="142" y="287"/>
                    <a:pt x="142" y="285"/>
                    <a:pt x="142" y="285"/>
                  </a:cubicBezTo>
                  <a:cubicBezTo>
                    <a:pt x="141" y="275"/>
                    <a:pt x="141" y="275"/>
                    <a:pt x="141" y="275"/>
                  </a:cubicBezTo>
                  <a:cubicBezTo>
                    <a:pt x="141" y="274"/>
                    <a:pt x="140" y="272"/>
                    <a:pt x="142" y="272"/>
                  </a:cubicBezTo>
                  <a:cubicBezTo>
                    <a:pt x="149" y="266"/>
                    <a:pt x="149" y="266"/>
                    <a:pt x="149" y="266"/>
                  </a:cubicBezTo>
                  <a:cubicBezTo>
                    <a:pt x="150" y="264"/>
                    <a:pt x="152" y="263"/>
                    <a:pt x="153" y="263"/>
                  </a:cubicBezTo>
                  <a:cubicBezTo>
                    <a:pt x="163" y="264"/>
                    <a:pt x="163" y="264"/>
                    <a:pt x="163" y="264"/>
                  </a:cubicBezTo>
                  <a:cubicBezTo>
                    <a:pt x="164" y="266"/>
                    <a:pt x="165" y="265"/>
                    <a:pt x="165" y="267"/>
                  </a:cubicBezTo>
                  <a:cubicBezTo>
                    <a:pt x="171" y="276"/>
                    <a:pt x="171" y="276"/>
                    <a:pt x="171" y="276"/>
                  </a:cubicBezTo>
                  <a:cubicBezTo>
                    <a:pt x="173" y="277"/>
                    <a:pt x="171" y="279"/>
                    <a:pt x="171" y="279"/>
                  </a:cubicBezTo>
                  <a:cubicBezTo>
                    <a:pt x="169" y="289"/>
                    <a:pt x="169" y="289"/>
                    <a:pt x="169" y="289"/>
                  </a:cubicBezTo>
                  <a:cubicBezTo>
                    <a:pt x="167" y="289"/>
                    <a:pt x="167" y="291"/>
                    <a:pt x="166" y="291"/>
                  </a:cubicBezTo>
                  <a:cubicBezTo>
                    <a:pt x="165" y="292"/>
                    <a:pt x="165" y="292"/>
                    <a:pt x="164" y="292"/>
                  </a:cubicBezTo>
                  <a:cubicBezTo>
                    <a:pt x="157" y="295"/>
                    <a:pt x="157" y="295"/>
                    <a:pt x="157" y="295"/>
                  </a:cubicBezTo>
                  <a:cubicBezTo>
                    <a:pt x="155" y="295"/>
                    <a:pt x="154" y="296"/>
                    <a:pt x="154" y="296"/>
                  </a:cubicBezTo>
                  <a:cubicBezTo>
                    <a:pt x="154" y="296"/>
                    <a:pt x="154" y="296"/>
                    <a:pt x="154" y="297"/>
                  </a:cubicBezTo>
                  <a:cubicBezTo>
                    <a:pt x="156" y="308"/>
                    <a:pt x="156" y="308"/>
                    <a:pt x="156" y="308"/>
                  </a:cubicBezTo>
                  <a:cubicBezTo>
                    <a:pt x="157" y="309"/>
                    <a:pt x="157" y="309"/>
                    <a:pt x="158" y="309"/>
                  </a:cubicBezTo>
                  <a:cubicBezTo>
                    <a:pt x="158" y="309"/>
                    <a:pt x="158" y="309"/>
                    <a:pt x="158" y="309"/>
                  </a:cubicBezTo>
                  <a:cubicBezTo>
                    <a:pt x="177" y="304"/>
                    <a:pt x="177" y="304"/>
                    <a:pt x="177" y="304"/>
                  </a:cubicBezTo>
                  <a:cubicBezTo>
                    <a:pt x="177" y="304"/>
                    <a:pt x="178" y="302"/>
                    <a:pt x="180" y="302"/>
                  </a:cubicBezTo>
                  <a:cubicBezTo>
                    <a:pt x="181" y="298"/>
                    <a:pt x="182" y="295"/>
                    <a:pt x="183" y="292"/>
                  </a:cubicBezTo>
                  <a:cubicBezTo>
                    <a:pt x="187" y="280"/>
                    <a:pt x="188" y="279"/>
                    <a:pt x="188" y="278"/>
                  </a:cubicBezTo>
                  <a:cubicBezTo>
                    <a:pt x="188" y="278"/>
                    <a:pt x="188" y="278"/>
                    <a:pt x="188" y="278"/>
                  </a:cubicBezTo>
                  <a:cubicBezTo>
                    <a:pt x="187" y="277"/>
                    <a:pt x="187" y="275"/>
                    <a:pt x="187" y="274"/>
                  </a:cubicBezTo>
                  <a:cubicBezTo>
                    <a:pt x="180" y="264"/>
                    <a:pt x="180" y="264"/>
                    <a:pt x="180" y="264"/>
                  </a:cubicBezTo>
                  <a:close/>
                  <a:moveTo>
                    <a:pt x="255" y="184"/>
                  </a:moveTo>
                  <a:cubicBezTo>
                    <a:pt x="249" y="167"/>
                    <a:pt x="227" y="135"/>
                    <a:pt x="189" y="134"/>
                  </a:cubicBezTo>
                  <a:cubicBezTo>
                    <a:pt x="172" y="134"/>
                    <a:pt x="172" y="134"/>
                    <a:pt x="172" y="134"/>
                  </a:cubicBezTo>
                  <a:cubicBezTo>
                    <a:pt x="172" y="134"/>
                    <a:pt x="172" y="134"/>
                    <a:pt x="172" y="134"/>
                  </a:cubicBezTo>
                  <a:cubicBezTo>
                    <a:pt x="122" y="134"/>
                    <a:pt x="122" y="134"/>
                    <a:pt x="122" y="134"/>
                  </a:cubicBezTo>
                  <a:cubicBezTo>
                    <a:pt x="122" y="134"/>
                    <a:pt x="122" y="134"/>
                    <a:pt x="122" y="134"/>
                  </a:cubicBezTo>
                  <a:cubicBezTo>
                    <a:pt x="111" y="134"/>
                    <a:pt x="111" y="134"/>
                    <a:pt x="111" y="134"/>
                  </a:cubicBezTo>
                  <a:cubicBezTo>
                    <a:pt x="109" y="134"/>
                    <a:pt x="109" y="134"/>
                    <a:pt x="109" y="134"/>
                  </a:cubicBezTo>
                  <a:cubicBezTo>
                    <a:pt x="100" y="134"/>
                    <a:pt x="100" y="134"/>
                    <a:pt x="100" y="134"/>
                  </a:cubicBezTo>
                  <a:cubicBezTo>
                    <a:pt x="61" y="135"/>
                    <a:pt x="38" y="167"/>
                    <a:pt x="33" y="185"/>
                  </a:cubicBezTo>
                  <a:cubicBezTo>
                    <a:pt x="0" y="292"/>
                    <a:pt x="0" y="292"/>
                    <a:pt x="0" y="292"/>
                  </a:cubicBezTo>
                  <a:cubicBezTo>
                    <a:pt x="48" y="292"/>
                    <a:pt x="48" y="292"/>
                    <a:pt x="48" y="292"/>
                  </a:cubicBezTo>
                  <a:cubicBezTo>
                    <a:pt x="69" y="221"/>
                    <a:pt x="69" y="221"/>
                    <a:pt x="69" y="221"/>
                  </a:cubicBezTo>
                  <a:cubicBezTo>
                    <a:pt x="83" y="221"/>
                    <a:pt x="83" y="221"/>
                    <a:pt x="83" y="221"/>
                  </a:cubicBezTo>
                  <a:cubicBezTo>
                    <a:pt x="63" y="292"/>
                    <a:pt x="63" y="292"/>
                    <a:pt x="63" y="292"/>
                  </a:cubicBezTo>
                  <a:cubicBezTo>
                    <a:pt x="120" y="292"/>
                    <a:pt x="120" y="292"/>
                    <a:pt x="120" y="292"/>
                  </a:cubicBezTo>
                  <a:cubicBezTo>
                    <a:pt x="119" y="291"/>
                    <a:pt x="119" y="291"/>
                    <a:pt x="119" y="290"/>
                  </a:cubicBezTo>
                  <a:cubicBezTo>
                    <a:pt x="119" y="289"/>
                    <a:pt x="119" y="287"/>
                    <a:pt x="119" y="286"/>
                  </a:cubicBezTo>
                  <a:cubicBezTo>
                    <a:pt x="117" y="272"/>
                    <a:pt x="117" y="272"/>
                    <a:pt x="117" y="272"/>
                  </a:cubicBezTo>
                  <a:cubicBezTo>
                    <a:pt x="116" y="265"/>
                    <a:pt x="119" y="262"/>
                    <a:pt x="121" y="261"/>
                  </a:cubicBezTo>
                  <a:cubicBezTo>
                    <a:pt x="137" y="246"/>
                    <a:pt x="137" y="246"/>
                    <a:pt x="137" y="246"/>
                  </a:cubicBezTo>
                  <a:cubicBezTo>
                    <a:pt x="137" y="246"/>
                    <a:pt x="137" y="245"/>
                    <a:pt x="138" y="244"/>
                  </a:cubicBezTo>
                  <a:cubicBezTo>
                    <a:pt x="139" y="242"/>
                    <a:pt x="142" y="241"/>
                    <a:pt x="145" y="241"/>
                  </a:cubicBezTo>
                  <a:cubicBezTo>
                    <a:pt x="146" y="241"/>
                    <a:pt x="148" y="241"/>
                    <a:pt x="149" y="242"/>
                  </a:cubicBezTo>
                  <a:cubicBezTo>
                    <a:pt x="157" y="242"/>
                    <a:pt x="157" y="242"/>
                    <a:pt x="157" y="242"/>
                  </a:cubicBezTo>
                  <a:cubicBezTo>
                    <a:pt x="181" y="205"/>
                    <a:pt x="181" y="205"/>
                    <a:pt x="181" y="205"/>
                  </a:cubicBezTo>
                  <a:cubicBezTo>
                    <a:pt x="177" y="196"/>
                    <a:pt x="177" y="196"/>
                    <a:pt x="177" y="196"/>
                  </a:cubicBezTo>
                  <a:cubicBezTo>
                    <a:pt x="176" y="195"/>
                    <a:pt x="176" y="195"/>
                    <a:pt x="176" y="195"/>
                  </a:cubicBezTo>
                  <a:cubicBezTo>
                    <a:pt x="176" y="194"/>
                    <a:pt x="176" y="194"/>
                    <a:pt x="176" y="194"/>
                  </a:cubicBezTo>
                  <a:cubicBezTo>
                    <a:pt x="175" y="191"/>
                    <a:pt x="175" y="191"/>
                    <a:pt x="175" y="191"/>
                  </a:cubicBezTo>
                  <a:cubicBezTo>
                    <a:pt x="175" y="189"/>
                    <a:pt x="175" y="189"/>
                    <a:pt x="175" y="189"/>
                  </a:cubicBezTo>
                  <a:cubicBezTo>
                    <a:pt x="175" y="187"/>
                    <a:pt x="175" y="187"/>
                    <a:pt x="175" y="187"/>
                  </a:cubicBezTo>
                  <a:cubicBezTo>
                    <a:pt x="183" y="165"/>
                    <a:pt x="183" y="165"/>
                    <a:pt x="183" y="165"/>
                  </a:cubicBezTo>
                  <a:cubicBezTo>
                    <a:pt x="183" y="162"/>
                    <a:pt x="185" y="158"/>
                    <a:pt x="191" y="156"/>
                  </a:cubicBezTo>
                  <a:cubicBezTo>
                    <a:pt x="207" y="150"/>
                    <a:pt x="207" y="150"/>
                    <a:pt x="207" y="150"/>
                  </a:cubicBezTo>
                  <a:cubicBezTo>
                    <a:pt x="208" y="150"/>
                    <a:pt x="208" y="150"/>
                    <a:pt x="208" y="150"/>
                  </a:cubicBezTo>
                  <a:cubicBezTo>
                    <a:pt x="209" y="149"/>
                    <a:pt x="209" y="149"/>
                    <a:pt x="209" y="149"/>
                  </a:cubicBezTo>
                  <a:cubicBezTo>
                    <a:pt x="209" y="149"/>
                    <a:pt x="210" y="149"/>
                    <a:pt x="211" y="149"/>
                  </a:cubicBezTo>
                  <a:cubicBezTo>
                    <a:pt x="214" y="149"/>
                    <a:pt x="217" y="151"/>
                    <a:pt x="218" y="151"/>
                  </a:cubicBezTo>
                  <a:cubicBezTo>
                    <a:pt x="221" y="153"/>
                    <a:pt x="221" y="153"/>
                    <a:pt x="221" y="153"/>
                  </a:cubicBezTo>
                  <a:cubicBezTo>
                    <a:pt x="222" y="156"/>
                    <a:pt x="222" y="156"/>
                    <a:pt x="222" y="156"/>
                  </a:cubicBezTo>
                  <a:cubicBezTo>
                    <a:pt x="224" y="167"/>
                    <a:pt x="224" y="167"/>
                    <a:pt x="224" y="167"/>
                  </a:cubicBezTo>
                  <a:cubicBezTo>
                    <a:pt x="225" y="170"/>
                    <a:pt x="225" y="170"/>
                    <a:pt x="225" y="170"/>
                  </a:cubicBezTo>
                  <a:cubicBezTo>
                    <a:pt x="225" y="173"/>
                    <a:pt x="225" y="173"/>
                    <a:pt x="225" y="173"/>
                  </a:cubicBezTo>
                  <a:cubicBezTo>
                    <a:pt x="227" y="172"/>
                    <a:pt x="228" y="171"/>
                    <a:pt x="228" y="171"/>
                  </a:cubicBezTo>
                  <a:cubicBezTo>
                    <a:pt x="239" y="169"/>
                    <a:pt x="239" y="169"/>
                    <a:pt x="239" y="169"/>
                  </a:cubicBezTo>
                  <a:cubicBezTo>
                    <a:pt x="240" y="169"/>
                    <a:pt x="240" y="169"/>
                    <a:pt x="241" y="169"/>
                  </a:cubicBezTo>
                  <a:cubicBezTo>
                    <a:pt x="246" y="169"/>
                    <a:pt x="250" y="172"/>
                    <a:pt x="250" y="176"/>
                  </a:cubicBezTo>
                  <a:cubicBezTo>
                    <a:pt x="251" y="178"/>
                    <a:pt x="251" y="178"/>
                    <a:pt x="251" y="178"/>
                  </a:cubicBezTo>
                  <a:cubicBezTo>
                    <a:pt x="251" y="178"/>
                    <a:pt x="251" y="178"/>
                    <a:pt x="251" y="178"/>
                  </a:cubicBezTo>
                  <a:cubicBezTo>
                    <a:pt x="251" y="179"/>
                    <a:pt x="251" y="179"/>
                    <a:pt x="251" y="179"/>
                  </a:cubicBezTo>
                  <a:cubicBezTo>
                    <a:pt x="253" y="196"/>
                    <a:pt x="253" y="196"/>
                    <a:pt x="253" y="196"/>
                  </a:cubicBezTo>
                  <a:cubicBezTo>
                    <a:pt x="254" y="199"/>
                    <a:pt x="254" y="199"/>
                    <a:pt x="254" y="199"/>
                  </a:cubicBezTo>
                  <a:cubicBezTo>
                    <a:pt x="252" y="201"/>
                    <a:pt x="252" y="201"/>
                    <a:pt x="252" y="201"/>
                  </a:cubicBezTo>
                  <a:cubicBezTo>
                    <a:pt x="251" y="203"/>
                    <a:pt x="251" y="203"/>
                    <a:pt x="251" y="203"/>
                  </a:cubicBezTo>
                  <a:cubicBezTo>
                    <a:pt x="250" y="204"/>
                    <a:pt x="250" y="204"/>
                    <a:pt x="250" y="204"/>
                  </a:cubicBezTo>
                  <a:cubicBezTo>
                    <a:pt x="250" y="205"/>
                    <a:pt x="250" y="205"/>
                    <a:pt x="250" y="205"/>
                  </a:cubicBezTo>
                  <a:cubicBezTo>
                    <a:pt x="232" y="221"/>
                    <a:pt x="232" y="221"/>
                    <a:pt x="232" y="221"/>
                  </a:cubicBezTo>
                  <a:cubicBezTo>
                    <a:pt x="230" y="225"/>
                    <a:pt x="226" y="226"/>
                    <a:pt x="225" y="226"/>
                  </a:cubicBezTo>
                  <a:cubicBezTo>
                    <a:pt x="224" y="226"/>
                    <a:pt x="224" y="226"/>
                    <a:pt x="224" y="226"/>
                  </a:cubicBezTo>
                  <a:cubicBezTo>
                    <a:pt x="222" y="226"/>
                    <a:pt x="222" y="226"/>
                    <a:pt x="222" y="226"/>
                  </a:cubicBezTo>
                  <a:cubicBezTo>
                    <a:pt x="220" y="226"/>
                    <a:pt x="220" y="226"/>
                    <a:pt x="220" y="226"/>
                  </a:cubicBezTo>
                  <a:cubicBezTo>
                    <a:pt x="240" y="292"/>
                    <a:pt x="240" y="292"/>
                    <a:pt x="240" y="292"/>
                  </a:cubicBezTo>
                  <a:cubicBezTo>
                    <a:pt x="287" y="292"/>
                    <a:pt x="287" y="292"/>
                    <a:pt x="287" y="292"/>
                  </a:cubicBezTo>
                  <a:lnTo>
                    <a:pt x="255" y="184"/>
                  </a:lnTo>
                  <a:close/>
                  <a:moveTo>
                    <a:pt x="188" y="263"/>
                  </a:moveTo>
                  <a:cubicBezTo>
                    <a:pt x="193" y="269"/>
                    <a:pt x="193" y="269"/>
                    <a:pt x="193" y="269"/>
                  </a:cubicBezTo>
                  <a:cubicBezTo>
                    <a:pt x="194" y="270"/>
                    <a:pt x="194" y="270"/>
                    <a:pt x="194" y="270"/>
                  </a:cubicBezTo>
                  <a:cubicBezTo>
                    <a:pt x="194" y="272"/>
                    <a:pt x="194" y="272"/>
                    <a:pt x="194" y="272"/>
                  </a:cubicBezTo>
                  <a:cubicBezTo>
                    <a:pt x="195" y="275"/>
                    <a:pt x="195" y="275"/>
                    <a:pt x="195" y="275"/>
                  </a:cubicBezTo>
                  <a:cubicBezTo>
                    <a:pt x="195" y="277"/>
                    <a:pt x="195" y="277"/>
                    <a:pt x="195" y="277"/>
                  </a:cubicBezTo>
                  <a:cubicBezTo>
                    <a:pt x="196" y="279"/>
                    <a:pt x="196" y="279"/>
                    <a:pt x="196" y="279"/>
                  </a:cubicBezTo>
                  <a:cubicBezTo>
                    <a:pt x="195" y="281"/>
                    <a:pt x="195" y="281"/>
                    <a:pt x="195" y="281"/>
                  </a:cubicBezTo>
                  <a:cubicBezTo>
                    <a:pt x="191" y="292"/>
                    <a:pt x="191" y="292"/>
                    <a:pt x="191" y="292"/>
                  </a:cubicBezTo>
                  <a:cubicBezTo>
                    <a:pt x="225" y="292"/>
                    <a:pt x="225" y="292"/>
                    <a:pt x="225" y="292"/>
                  </a:cubicBezTo>
                  <a:cubicBezTo>
                    <a:pt x="208" y="233"/>
                    <a:pt x="208" y="233"/>
                    <a:pt x="208" y="233"/>
                  </a:cubicBezTo>
                  <a:lnTo>
                    <a:pt x="188" y="263"/>
                  </a:lnTo>
                  <a:close/>
                </a:path>
              </a:pathLst>
            </a:custGeom>
            <a:grpFill/>
            <a:ln>
              <a:noFill/>
            </a:ln>
            <a:extLst/>
          </p:spPr>
          <p:txBody>
            <a:bodyPr vert="horz" wrap="square" lIns="91427" tIns="45713" rIns="91427" bIns="45713" numCol="1" anchor="t" anchorCtr="0" compatLnSpc="1">
              <a:prstTxWarp prst="textNoShape">
                <a:avLst/>
              </a:prstTxWarp>
            </a:bodyPr>
            <a:lstStyle/>
            <a:p>
              <a:pPr algn="ctr" defTabSz="914225"/>
              <a:endParaRPr lang="en-US" dirty="0">
                <a:solidFill>
                  <a:srgbClr val="505050"/>
                </a:solidFill>
              </a:endParaRPr>
            </a:p>
          </p:txBody>
        </p:sp>
      </p:grpSp>
      <p:grpSp>
        <p:nvGrpSpPr>
          <p:cNvPr id="40" name="Group 39"/>
          <p:cNvGrpSpPr/>
          <p:nvPr/>
        </p:nvGrpSpPr>
        <p:grpSpPr>
          <a:xfrm>
            <a:off x="3280900" y="3184584"/>
            <a:ext cx="5508645" cy="841899"/>
            <a:chOff x="3533313" y="3141063"/>
            <a:chExt cx="5508645" cy="841899"/>
          </a:xfrm>
          <a:solidFill>
            <a:srgbClr val="EDC30D"/>
          </a:solidFill>
        </p:grpSpPr>
        <p:sp>
          <p:nvSpPr>
            <p:cNvPr id="41" name="Title 1"/>
            <p:cNvSpPr txBox="1">
              <a:spLocks/>
            </p:cNvSpPr>
            <p:nvPr/>
          </p:nvSpPr>
          <p:spPr>
            <a:xfrm>
              <a:off x="3533313" y="3141063"/>
              <a:ext cx="2286000" cy="822960"/>
            </a:xfrm>
            <a:prstGeom prst="rect">
              <a:avLst/>
            </a:prstGeom>
            <a:solidFill>
              <a:srgbClr val="EDC30D"/>
            </a:solidFill>
          </p:spPr>
          <p:txBody>
            <a:bodyPr vert="horz" wrap="square" lIns="143407" tIns="89630" rIns="143407" bIns="89630"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spcBef>
                  <a:spcPct val="20000"/>
                </a:spcBef>
                <a:buSzPct val="90000"/>
              </a:pPr>
              <a:r>
                <a:rPr sz="2400" dirty="0">
                  <a:solidFill>
                    <a:schemeClr val="tx1"/>
                  </a:solidFill>
                  <a:latin typeface="Segoe UI Semibold" panose="020B0702040204020203" pitchFamily="34" charset="0"/>
                  <a:cs typeface="Segoe UI Semibold" panose="020B0702040204020203" pitchFamily="34" charset="0"/>
                </a:rPr>
                <a:t>2</a:t>
              </a:r>
              <a:r>
                <a:rPr sz="2400" baseline="30000" dirty="0">
                  <a:solidFill>
                    <a:schemeClr val="tx1"/>
                  </a:solidFill>
                  <a:latin typeface="Segoe UI Semibold" panose="020B0702040204020203" pitchFamily="34" charset="0"/>
                  <a:cs typeface="Segoe UI Semibold" panose="020B0702040204020203" pitchFamily="34" charset="0"/>
                </a:rPr>
                <a:t>nd</a:t>
              </a:r>
              <a:r>
                <a:rPr sz="2400" dirty="0">
                  <a:solidFill>
                    <a:schemeClr val="tx1"/>
                  </a:solidFill>
                  <a:latin typeface="Segoe UI Semibold" panose="020B0702040204020203" pitchFamily="34" charset="0"/>
                  <a:cs typeface="Segoe UI Semibold" panose="020B0702040204020203" pitchFamily="34" charset="0"/>
                </a:rPr>
                <a:t> wave</a:t>
              </a:r>
              <a:br>
                <a:rPr sz="2400" dirty="0">
                  <a:solidFill>
                    <a:schemeClr val="tx1"/>
                  </a:solidFill>
                  <a:latin typeface="Segoe UI Semibold" panose="020B0702040204020203" pitchFamily="34" charset="0"/>
                  <a:cs typeface="Segoe UI Semibold" panose="020B0702040204020203" pitchFamily="34" charset="0"/>
                </a:rPr>
              </a:br>
              <a:r>
                <a:rPr lang="en-US" sz="2400" spc="0" dirty="0">
                  <a:solidFill>
                    <a:schemeClr val="tx1"/>
                  </a:solidFill>
                  <a:latin typeface="+mn-lt"/>
                  <a:cs typeface="+mn-cs"/>
                </a:rPr>
                <a:t>Self-service BI</a:t>
              </a:r>
            </a:p>
          </p:txBody>
        </p:sp>
        <p:cxnSp>
          <p:nvCxnSpPr>
            <p:cNvPr id="42" name="Straight Connector 41"/>
            <p:cNvCxnSpPr/>
            <p:nvPr/>
          </p:nvCxnSpPr>
          <p:spPr>
            <a:xfrm>
              <a:off x="3533314" y="3924477"/>
              <a:ext cx="5508644" cy="58485"/>
            </a:xfrm>
            <a:prstGeom prst="line">
              <a:avLst/>
            </a:prstGeom>
            <a:grpFill/>
            <a:ln w="3175">
              <a:solidFill>
                <a:srgbClr val="EDC30D"/>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1014866" y="5011141"/>
            <a:ext cx="7845019" cy="859876"/>
            <a:chOff x="1449351" y="4995756"/>
            <a:chExt cx="7845019" cy="859876"/>
          </a:xfrm>
        </p:grpSpPr>
        <p:sp>
          <p:nvSpPr>
            <p:cNvPr id="44" name="Title 1"/>
            <p:cNvSpPr txBox="1">
              <a:spLocks/>
            </p:cNvSpPr>
            <p:nvPr/>
          </p:nvSpPr>
          <p:spPr>
            <a:xfrm>
              <a:off x="1449351" y="4995756"/>
              <a:ext cx="2286000" cy="822960"/>
            </a:xfrm>
            <a:prstGeom prst="rect">
              <a:avLst/>
            </a:prstGeom>
            <a:solidFill>
              <a:srgbClr val="EDC30D"/>
            </a:solidFill>
          </p:spPr>
          <p:txBody>
            <a:bodyPr vert="horz" wrap="square" lIns="143407" tIns="89630" rIns="143407" bIns="89630"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spcBef>
                  <a:spcPct val="20000"/>
                </a:spcBef>
                <a:buSzPct val="90000"/>
              </a:pPr>
              <a:r>
                <a:rPr lang="en-US" sz="2400" dirty="0">
                  <a:solidFill>
                    <a:schemeClr val="tx1"/>
                  </a:solidFill>
                  <a:latin typeface="Segoe UI Semibold" panose="020B0702040204020203" pitchFamily="34" charset="0"/>
                  <a:cs typeface="Segoe UI Semibold" panose="020B0702040204020203" pitchFamily="34" charset="0"/>
                </a:rPr>
                <a:t>1st wave</a:t>
              </a:r>
              <a:br>
                <a:rPr sz="2400" dirty="0">
                  <a:solidFill>
                    <a:schemeClr val="tx1"/>
                  </a:solidFill>
                  <a:latin typeface="Segoe UI Semibold" panose="020B0702040204020203" pitchFamily="34" charset="0"/>
                  <a:cs typeface="Segoe UI Semibold" panose="020B0702040204020203" pitchFamily="34" charset="0"/>
                </a:rPr>
              </a:br>
              <a:r>
                <a:rPr lang="en-US" sz="2400" spc="0" dirty="0">
                  <a:solidFill>
                    <a:schemeClr val="tx1"/>
                  </a:solidFill>
                  <a:latin typeface="+mn-lt"/>
                  <a:cs typeface="+mn-cs"/>
                </a:rPr>
                <a:t>Technical BI</a:t>
              </a:r>
            </a:p>
          </p:txBody>
        </p:sp>
        <p:cxnSp>
          <p:nvCxnSpPr>
            <p:cNvPr id="45" name="Straight Connector 44"/>
            <p:cNvCxnSpPr/>
            <p:nvPr/>
          </p:nvCxnSpPr>
          <p:spPr>
            <a:xfrm>
              <a:off x="2026123" y="5799862"/>
              <a:ext cx="7268247" cy="55770"/>
            </a:xfrm>
            <a:prstGeom prst="line">
              <a:avLst/>
            </a:prstGeom>
            <a:ln w="3175">
              <a:solidFill>
                <a:srgbClr val="EDC30D"/>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5096777" y="1484639"/>
            <a:ext cx="3749042" cy="824724"/>
            <a:chOff x="5040505" y="1286370"/>
            <a:chExt cx="2479205" cy="847621"/>
          </a:xfrm>
          <a:solidFill>
            <a:srgbClr val="EDC30D"/>
          </a:solidFill>
        </p:grpSpPr>
        <p:sp>
          <p:nvSpPr>
            <p:cNvPr id="47" name="Title 1"/>
            <p:cNvSpPr txBox="1">
              <a:spLocks/>
            </p:cNvSpPr>
            <p:nvPr/>
          </p:nvSpPr>
          <p:spPr>
            <a:xfrm>
              <a:off x="5040505" y="1286370"/>
              <a:ext cx="1511710" cy="845808"/>
            </a:xfrm>
            <a:prstGeom prst="rect">
              <a:avLst/>
            </a:prstGeom>
            <a:solidFill>
              <a:srgbClr val="EDC30D"/>
            </a:solidFill>
          </p:spPr>
          <p:txBody>
            <a:bodyPr vert="horz" wrap="square" lIns="143407" tIns="89630" rIns="143407" bIns="89630"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spcBef>
                  <a:spcPct val="20000"/>
                </a:spcBef>
                <a:buSzPct val="90000"/>
              </a:pPr>
              <a:r>
                <a:rPr lang="en-US" sz="2400" dirty="0">
                  <a:solidFill>
                    <a:schemeClr val="tx1"/>
                  </a:solidFill>
                  <a:latin typeface="Segoe UI Semibold" panose="020B0702040204020203" pitchFamily="34" charset="0"/>
                  <a:cs typeface="Segoe UI Semibold" panose="020B0702040204020203" pitchFamily="34" charset="0"/>
                </a:rPr>
                <a:t>3rd wave</a:t>
              </a:r>
              <a:br>
                <a:rPr sz="2400" dirty="0">
                  <a:solidFill>
                    <a:schemeClr val="tx1"/>
                  </a:solidFill>
                  <a:latin typeface="Segoe UI Semibold" panose="020B0702040204020203" pitchFamily="34" charset="0"/>
                  <a:cs typeface="Segoe UI Semibold" panose="020B0702040204020203" pitchFamily="34" charset="0"/>
                </a:rPr>
              </a:br>
              <a:r>
                <a:rPr lang="en-US" sz="2400" spc="0" dirty="0">
                  <a:solidFill>
                    <a:schemeClr val="tx1"/>
                  </a:solidFill>
                  <a:latin typeface="+mn-lt"/>
                  <a:cs typeface="+mn-cs"/>
                </a:rPr>
                <a:t>End user BI</a:t>
              </a:r>
            </a:p>
          </p:txBody>
        </p:sp>
        <p:cxnSp>
          <p:nvCxnSpPr>
            <p:cNvPr id="48" name="Straight Connector 47"/>
            <p:cNvCxnSpPr/>
            <p:nvPr/>
          </p:nvCxnSpPr>
          <p:spPr>
            <a:xfrm flipV="1">
              <a:off x="5040505" y="2132178"/>
              <a:ext cx="2479205" cy="1813"/>
            </a:xfrm>
            <a:prstGeom prst="line">
              <a:avLst/>
            </a:prstGeom>
            <a:grpFill/>
            <a:ln w="3175">
              <a:solidFill>
                <a:srgbClr val="EDC30D"/>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00425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59488" y="18203"/>
            <a:ext cx="11887200" cy="646331"/>
          </a:xfrm>
          <a:prstGeom prst="rect">
            <a:avLst/>
          </a:prstGeom>
          <a:noFill/>
        </p:spPr>
        <p:txBody>
          <a:bodyPr wrap="square" rtlCol="0">
            <a:spAutoFit/>
          </a:bodyPr>
          <a:lstStyle/>
          <a:p>
            <a:r>
              <a:rPr lang="en-US" sz="3600" dirty="0">
                <a:latin typeface="+mj-lt"/>
              </a:rPr>
              <a:t>Turning data into business insights is challenging</a:t>
            </a:r>
            <a:endParaRPr lang="en-US" sz="3600" b="1" dirty="0">
              <a:latin typeface="+mj-lt"/>
              <a:cs typeface="Segoe UI" panose="020B0502040204020203" pitchFamily="34" charset="0"/>
            </a:endParaRPr>
          </a:p>
        </p:txBody>
      </p:sp>
      <p:sp>
        <p:nvSpPr>
          <p:cNvPr id="49" name="Rectangle 48"/>
          <p:cNvSpPr/>
          <p:nvPr/>
        </p:nvSpPr>
        <p:spPr bwMode="auto">
          <a:xfrm>
            <a:off x="296949" y="1112779"/>
            <a:ext cx="7426960" cy="4958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53975" lvl="1" defTabSz="914367" fontAlgn="base">
              <a:lnSpc>
                <a:spcPct val="90000"/>
              </a:lnSpc>
              <a:spcBef>
                <a:spcPct val="20000"/>
              </a:spcBef>
              <a:spcAft>
                <a:spcPct val="0"/>
              </a:spcAft>
              <a:buSzPct val="90000"/>
            </a:pPr>
            <a:r>
              <a:rPr lang="en-US" sz="2400" dirty="0">
                <a:ln w="3175">
                  <a:noFill/>
                </a:ln>
                <a:solidFill>
                  <a:schemeClr val="tx1"/>
                </a:solidFill>
              </a:rPr>
              <a:t>Common BI challenges include…</a:t>
            </a:r>
          </a:p>
        </p:txBody>
      </p:sp>
      <p:grpSp>
        <p:nvGrpSpPr>
          <p:cNvPr id="3" name="Group 2"/>
          <p:cNvGrpSpPr/>
          <p:nvPr/>
        </p:nvGrpSpPr>
        <p:grpSpPr>
          <a:xfrm>
            <a:off x="461438" y="2943609"/>
            <a:ext cx="11131423" cy="919829"/>
            <a:chOff x="419875" y="3553208"/>
            <a:chExt cx="11131423" cy="919829"/>
          </a:xfrm>
        </p:grpSpPr>
        <p:grpSp>
          <p:nvGrpSpPr>
            <p:cNvPr id="54" name="Group 11"/>
            <p:cNvGrpSpPr/>
            <p:nvPr/>
          </p:nvGrpSpPr>
          <p:grpSpPr>
            <a:xfrm>
              <a:off x="419875" y="3553208"/>
              <a:ext cx="11131423" cy="919829"/>
              <a:chOff x="419875" y="3540205"/>
              <a:chExt cx="11131423" cy="919829"/>
            </a:xfrm>
          </p:grpSpPr>
          <p:sp>
            <p:nvSpPr>
              <p:cNvPr id="55" name="Rectangle 12"/>
              <p:cNvSpPr/>
              <p:nvPr/>
            </p:nvSpPr>
            <p:spPr bwMode="auto">
              <a:xfrm>
                <a:off x="1327452" y="3540205"/>
                <a:ext cx="4252254" cy="914400"/>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800" dirty="0">
                    <a:solidFill>
                      <a:srgbClr val="EDC30D"/>
                    </a:solidFill>
                    <a:latin typeface="+mj-lt"/>
                    <a:ea typeface="Segoe UI" pitchFamily="34" charset="0"/>
                    <a:cs typeface="Segoe UI" pitchFamily="34" charset="0"/>
                  </a:rPr>
                  <a:t>Multiple data sources</a:t>
                </a:r>
              </a:p>
            </p:txBody>
          </p:sp>
          <p:sp>
            <p:nvSpPr>
              <p:cNvPr id="56" name="Rectangle 13"/>
              <p:cNvSpPr/>
              <p:nvPr/>
            </p:nvSpPr>
            <p:spPr bwMode="auto">
              <a:xfrm>
                <a:off x="5579706" y="3545634"/>
                <a:ext cx="5971592" cy="914400"/>
              </a:xfrm>
              <a:prstGeom prst="rect">
                <a:avLst/>
              </a:prstGeom>
              <a:solidFill>
                <a:schemeClr val="bg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367" fontAlgn="base">
                  <a:lnSpc>
                    <a:spcPct val="90000"/>
                  </a:lnSpc>
                  <a:spcBef>
                    <a:spcPct val="20000"/>
                  </a:spcBef>
                  <a:spcAft>
                    <a:spcPct val="0"/>
                  </a:spcAft>
                  <a:buSzPct val="90000"/>
                </a:pPr>
                <a:r>
                  <a:rPr lang="en-US" dirty="0">
                    <a:ln w="3175">
                      <a:noFill/>
                    </a:ln>
                    <a:solidFill>
                      <a:schemeClr val="tx1"/>
                    </a:solidFill>
                    <a:latin typeface="+mj-lt"/>
                  </a:rPr>
                  <a:t>Data residing in SaaS solutions and other external locations is difficult to access and refresh securely</a:t>
                </a:r>
              </a:p>
            </p:txBody>
          </p:sp>
          <p:sp>
            <p:nvSpPr>
              <p:cNvPr id="57" name="Rectangle 16"/>
              <p:cNvSpPr/>
              <p:nvPr/>
            </p:nvSpPr>
            <p:spPr bwMode="auto">
              <a:xfrm>
                <a:off x="419875" y="3545634"/>
                <a:ext cx="914400" cy="914400"/>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b="1" dirty="0">
                  <a:solidFill>
                    <a:schemeClr val="tx1"/>
                  </a:solidFill>
                  <a:ea typeface="Segoe UI" pitchFamily="34" charset="0"/>
                  <a:cs typeface="Segoe UI" pitchFamily="34" charset="0"/>
                </a:endParaRPr>
              </a:p>
            </p:txBody>
          </p:sp>
        </p:grpSp>
        <p:sp>
          <p:nvSpPr>
            <p:cNvPr id="16" name="Freeform 15"/>
            <p:cNvSpPr>
              <a:spLocks noChangeAspect="1" noEditPoints="1"/>
            </p:cNvSpPr>
            <p:nvPr/>
          </p:nvSpPr>
          <p:spPr bwMode="auto">
            <a:xfrm>
              <a:off x="895778" y="3824238"/>
              <a:ext cx="184378" cy="365760"/>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chemeClr val="tx1"/>
            </a:solidFill>
            <a:ln>
              <a:solidFill>
                <a:schemeClr val="tx1"/>
              </a:solidFill>
            </a:ln>
            <a:extLst/>
          </p:spPr>
          <p:txBody>
            <a:bodyPr vert="horz" wrap="square" lIns="87855" tIns="43927" rIns="87855" bIns="43927"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sz="2307" dirty="0">
                <a:solidFill>
                  <a:srgbClr val="000000"/>
                </a:solidFill>
              </a:endParaRPr>
            </a:p>
          </p:txBody>
        </p:sp>
        <p:sp>
          <p:nvSpPr>
            <p:cNvPr id="17" name="Freeform 16"/>
            <p:cNvSpPr>
              <a:spLocks noChangeAspect="1" noEditPoints="1"/>
            </p:cNvSpPr>
            <p:nvPr/>
          </p:nvSpPr>
          <p:spPr bwMode="black">
            <a:xfrm>
              <a:off x="616986" y="4004167"/>
              <a:ext cx="293634" cy="18288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w="19050">
              <a:solidFill>
                <a:schemeClr val="tx1"/>
              </a:solid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ln w="19050">
                  <a:solidFill>
                    <a:schemeClr val="tx1"/>
                  </a:solidFill>
                </a:ln>
              </a:endParaRPr>
            </a:p>
          </p:txBody>
        </p:sp>
      </p:grpSp>
      <p:grpSp>
        <p:nvGrpSpPr>
          <p:cNvPr id="2" name="Group 1"/>
          <p:cNvGrpSpPr/>
          <p:nvPr/>
        </p:nvGrpSpPr>
        <p:grpSpPr>
          <a:xfrm>
            <a:off x="461438" y="1893137"/>
            <a:ext cx="11131422" cy="914400"/>
            <a:chOff x="419875" y="2502736"/>
            <a:chExt cx="11131422" cy="914400"/>
          </a:xfrm>
        </p:grpSpPr>
        <p:grpSp>
          <p:nvGrpSpPr>
            <p:cNvPr id="50" name="Group 49"/>
            <p:cNvGrpSpPr/>
            <p:nvPr/>
          </p:nvGrpSpPr>
          <p:grpSpPr>
            <a:xfrm>
              <a:off x="419875" y="2502736"/>
              <a:ext cx="11131422" cy="914400"/>
              <a:chOff x="419875" y="2369977"/>
              <a:chExt cx="11131422" cy="914400"/>
            </a:xfrm>
          </p:grpSpPr>
          <p:sp>
            <p:nvSpPr>
              <p:cNvPr id="51" name="Rectangle 50"/>
              <p:cNvSpPr/>
              <p:nvPr/>
            </p:nvSpPr>
            <p:spPr bwMode="auto">
              <a:xfrm>
                <a:off x="1327452" y="2369977"/>
                <a:ext cx="4252253" cy="914400"/>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800" dirty="0">
                    <a:solidFill>
                      <a:srgbClr val="EDC30D"/>
                    </a:solidFill>
                    <a:latin typeface="+mj-lt"/>
                    <a:ea typeface="Segoe UI" pitchFamily="34" charset="0"/>
                    <a:cs typeface="Segoe UI" pitchFamily="34" charset="0"/>
                  </a:rPr>
                  <a:t>End-to-end view</a:t>
                </a:r>
              </a:p>
            </p:txBody>
          </p:sp>
          <p:sp>
            <p:nvSpPr>
              <p:cNvPr id="52" name="Rectangle 51"/>
              <p:cNvSpPr/>
              <p:nvPr/>
            </p:nvSpPr>
            <p:spPr bwMode="auto">
              <a:xfrm>
                <a:off x="5579705" y="2369977"/>
                <a:ext cx="5971592" cy="914400"/>
              </a:xfrm>
              <a:prstGeom prst="rect">
                <a:avLst/>
              </a:prstGeom>
              <a:solidFill>
                <a:schemeClr val="bg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367" fontAlgn="base">
                  <a:lnSpc>
                    <a:spcPct val="90000"/>
                  </a:lnSpc>
                  <a:spcBef>
                    <a:spcPct val="20000"/>
                  </a:spcBef>
                  <a:spcAft>
                    <a:spcPct val="0"/>
                  </a:spcAft>
                  <a:buSzPct val="90000"/>
                </a:pPr>
                <a:r>
                  <a:rPr lang="en-US" dirty="0">
                    <a:ln w="3175">
                      <a:noFill/>
                    </a:ln>
                    <a:solidFill>
                      <a:schemeClr val="tx1"/>
                    </a:solidFill>
                    <a:latin typeface="+mj-lt"/>
                  </a:rPr>
                  <a:t>Data often resides in disparate locations, making it difficult to see a complete picture of your business </a:t>
                </a:r>
              </a:p>
            </p:txBody>
          </p:sp>
          <p:sp>
            <p:nvSpPr>
              <p:cNvPr id="53" name="Rectangle 52"/>
              <p:cNvSpPr/>
              <p:nvPr/>
            </p:nvSpPr>
            <p:spPr bwMode="auto">
              <a:xfrm>
                <a:off x="419875" y="2369977"/>
                <a:ext cx="914400" cy="914400"/>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b="1" dirty="0">
                  <a:solidFill>
                    <a:schemeClr val="tx1"/>
                  </a:solidFill>
                  <a:ea typeface="Segoe UI" pitchFamily="34" charset="0"/>
                  <a:cs typeface="Segoe UI" pitchFamily="34" charset="0"/>
                </a:endParaRPr>
              </a:p>
            </p:txBody>
          </p:sp>
        </p:grpSp>
        <p:sp>
          <p:nvSpPr>
            <p:cNvPr id="18" name="Freeform 17"/>
            <p:cNvSpPr>
              <a:spLocks noChangeAspect="1" noEditPoints="1"/>
            </p:cNvSpPr>
            <p:nvPr/>
          </p:nvSpPr>
          <p:spPr bwMode="black">
            <a:xfrm>
              <a:off x="675379" y="2822776"/>
              <a:ext cx="457200" cy="316260"/>
            </a:xfrm>
            <a:custGeom>
              <a:avLst/>
              <a:gdLst>
                <a:gd name="T0" fmla="*/ 40 w 80"/>
                <a:gd name="T1" fmla="*/ 0 h 56"/>
                <a:gd name="T2" fmla="*/ 0 w 80"/>
                <a:gd name="T3" fmla="*/ 28 h 56"/>
                <a:gd name="T4" fmla="*/ 40 w 80"/>
                <a:gd name="T5" fmla="*/ 56 h 56"/>
                <a:gd name="T6" fmla="*/ 80 w 80"/>
                <a:gd name="T7" fmla="*/ 28 h 56"/>
                <a:gd name="T8" fmla="*/ 40 w 80"/>
                <a:gd name="T9" fmla="*/ 0 h 56"/>
                <a:gd name="T10" fmla="*/ 40 w 80"/>
                <a:gd name="T11" fmla="*/ 48 h 56"/>
                <a:gd name="T12" fmla="*/ 20 w 80"/>
                <a:gd name="T13" fmla="*/ 28 h 56"/>
                <a:gd name="T14" fmla="*/ 40 w 80"/>
                <a:gd name="T15" fmla="*/ 8 h 56"/>
                <a:gd name="T16" fmla="*/ 60 w 80"/>
                <a:gd name="T17" fmla="*/ 28 h 56"/>
                <a:gd name="T18" fmla="*/ 40 w 80"/>
                <a:gd name="T19" fmla="*/ 48 h 56"/>
                <a:gd name="T20" fmla="*/ 52 w 80"/>
                <a:gd name="T21" fmla="*/ 28 h 56"/>
                <a:gd name="T22" fmla="*/ 40 w 80"/>
                <a:gd name="T23" fmla="*/ 40 h 56"/>
                <a:gd name="T24" fmla="*/ 28 w 80"/>
                <a:gd name="T25" fmla="*/ 28 h 56"/>
                <a:gd name="T26" fmla="*/ 40 w 80"/>
                <a:gd name="T27" fmla="*/ 16 h 56"/>
                <a:gd name="T28" fmla="*/ 52 w 80"/>
                <a:gd name="T29"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56">
                  <a:moveTo>
                    <a:pt x="40" y="0"/>
                  </a:moveTo>
                  <a:cubicBezTo>
                    <a:pt x="15" y="0"/>
                    <a:pt x="0" y="28"/>
                    <a:pt x="0" y="28"/>
                  </a:cubicBezTo>
                  <a:cubicBezTo>
                    <a:pt x="0" y="28"/>
                    <a:pt x="15" y="56"/>
                    <a:pt x="40" y="56"/>
                  </a:cubicBezTo>
                  <a:cubicBezTo>
                    <a:pt x="65" y="56"/>
                    <a:pt x="80" y="28"/>
                    <a:pt x="80" y="28"/>
                  </a:cubicBezTo>
                  <a:cubicBezTo>
                    <a:pt x="80" y="28"/>
                    <a:pt x="65" y="0"/>
                    <a:pt x="40" y="0"/>
                  </a:cubicBezTo>
                  <a:close/>
                  <a:moveTo>
                    <a:pt x="40" y="48"/>
                  </a:moveTo>
                  <a:cubicBezTo>
                    <a:pt x="29" y="48"/>
                    <a:pt x="20" y="39"/>
                    <a:pt x="20" y="28"/>
                  </a:cubicBezTo>
                  <a:cubicBezTo>
                    <a:pt x="20" y="17"/>
                    <a:pt x="29" y="8"/>
                    <a:pt x="40" y="8"/>
                  </a:cubicBezTo>
                  <a:cubicBezTo>
                    <a:pt x="51" y="8"/>
                    <a:pt x="60" y="17"/>
                    <a:pt x="60" y="28"/>
                  </a:cubicBezTo>
                  <a:cubicBezTo>
                    <a:pt x="60" y="39"/>
                    <a:pt x="51" y="48"/>
                    <a:pt x="40" y="48"/>
                  </a:cubicBezTo>
                  <a:close/>
                  <a:moveTo>
                    <a:pt x="52" y="28"/>
                  </a:moveTo>
                  <a:cubicBezTo>
                    <a:pt x="52" y="35"/>
                    <a:pt x="46" y="40"/>
                    <a:pt x="40" y="40"/>
                  </a:cubicBezTo>
                  <a:cubicBezTo>
                    <a:pt x="33" y="40"/>
                    <a:pt x="28" y="35"/>
                    <a:pt x="28" y="28"/>
                  </a:cubicBezTo>
                  <a:cubicBezTo>
                    <a:pt x="28" y="22"/>
                    <a:pt x="33" y="16"/>
                    <a:pt x="40" y="16"/>
                  </a:cubicBezTo>
                  <a:cubicBezTo>
                    <a:pt x="46" y="16"/>
                    <a:pt x="52" y="22"/>
                    <a:pt x="52" y="28"/>
                  </a:cubicBezTo>
                </a:path>
              </a:pathLst>
            </a:custGeom>
            <a:solidFill>
              <a:schemeClr val="tx1"/>
            </a:solidFill>
            <a:ln>
              <a:noFill/>
            </a:ln>
            <a:extLst/>
          </p:spPr>
          <p:txBody>
            <a:bodyPr vert="horz" wrap="square" lIns="69953" tIns="34976" rIns="69953" bIns="3497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000000"/>
                </a:solidFill>
              </a:endParaRPr>
            </a:p>
          </p:txBody>
        </p:sp>
      </p:grpSp>
      <p:grpSp>
        <p:nvGrpSpPr>
          <p:cNvPr id="5" name="Group 4"/>
          <p:cNvGrpSpPr/>
          <p:nvPr/>
        </p:nvGrpSpPr>
        <p:grpSpPr>
          <a:xfrm>
            <a:off x="461438" y="4044654"/>
            <a:ext cx="11131423" cy="914400"/>
            <a:chOff x="419875" y="4654253"/>
            <a:chExt cx="11131423" cy="914400"/>
          </a:xfrm>
        </p:grpSpPr>
        <p:grpSp>
          <p:nvGrpSpPr>
            <p:cNvPr id="58" name="Group 24"/>
            <p:cNvGrpSpPr/>
            <p:nvPr/>
          </p:nvGrpSpPr>
          <p:grpSpPr>
            <a:xfrm>
              <a:off x="419875" y="4654253"/>
              <a:ext cx="11131423" cy="914400"/>
              <a:chOff x="419875" y="4721288"/>
              <a:chExt cx="11131423" cy="1690145"/>
            </a:xfrm>
          </p:grpSpPr>
          <p:sp>
            <p:nvSpPr>
              <p:cNvPr id="59" name="Rectangle 25"/>
              <p:cNvSpPr/>
              <p:nvPr/>
            </p:nvSpPr>
            <p:spPr bwMode="auto">
              <a:xfrm>
                <a:off x="1334275" y="4721288"/>
                <a:ext cx="4245430" cy="1690145"/>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800" dirty="0">
                    <a:solidFill>
                      <a:srgbClr val="EDC30D"/>
                    </a:solidFill>
                    <a:latin typeface="+mj-lt"/>
                    <a:ea typeface="Segoe UI" pitchFamily="34" charset="0"/>
                    <a:cs typeface="Segoe UI" pitchFamily="34" charset="0"/>
                  </a:rPr>
                  <a:t>Right data for the right users at the right time</a:t>
                </a:r>
              </a:p>
            </p:txBody>
          </p:sp>
          <p:sp>
            <p:nvSpPr>
              <p:cNvPr id="60" name="Rectangle 26"/>
              <p:cNvSpPr/>
              <p:nvPr/>
            </p:nvSpPr>
            <p:spPr bwMode="auto">
              <a:xfrm>
                <a:off x="5579706" y="4721288"/>
                <a:ext cx="5971592" cy="1690145"/>
              </a:xfrm>
              <a:prstGeom prst="rect">
                <a:avLst/>
              </a:prstGeom>
              <a:solidFill>
                <a:schemeClr val="bg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367" fontAlgn="base">
                  <a:lnSpc>
                    <a:spcPct val="90000"/>
                  </a:lnSpc>
                  <a:spcBef>
                    <a:spcPct val="20000"/>
                  </a:spcBef>
                  <a:spcAft>
                    <a:spcPct val="0"/>
                  </a:spcAft>
                  <a:buSzPct val="90000"/>
                </a:pPr>
                <a:r>
                  <a:rPr lang="en-US" dirty="0">
                    <a:ln w="3175">
                      <a:noFill/>
                    </a:ln>
                    <a:solidFill>
                      <a:schemeClr val="tx1"/>
                    </a:solidFill>
                    <a:latin typeface="+mj-lt"/>
                  </a:rPr>
                  <a:t>Different roles have different needs and business users need the latest operational data</a:t>
                </a:r>
              </a:p>
            </p:txBody>
          </p:sp>
          <p:sp>
            <p:nvSpPr>
              <p:cNvPr id="61" name="Rectangle 27"/>
              <p:cNvSpPr/>
              <p:nvPr/>
            </p:nvSpPr>
            <p:spPr bwMode="auto">
              <a:xfrm>
                <a:off x="419875" y="4721288"/>
                <a:ext cx="914400" cy="1690145"/>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b="1" dirty="0">
                  <a:solidFill>
                    <a:schemeClr val="tx1"/>
                  </a:solidFill>
                  <a:ea typeface="Segoe UI" pitchFamily="34" charset="0"/>
                  <a:cs typeface="Segoe UI" pitchFamily="34" charset="0"/>
                </a:endParaRPr>
              </a:p>
            </p:txBody>
          </p:sp>
        </p:grpSp>
        <p:sp>
          <p:nvSpPr>
            <p:cNvPr id="22" name="Freeform 25"/>
            <p:cNvSpPr>
              <a:spLocks noChangeAspect="1" noEditPoints="1"/>
            </p:cNvSpPr>
            <p:nvPr/>
          </p:nvSpPr>
          <p:spPr bwMode="black">
            <a:xfrm>
              <a:off x="648475" y="4916806"/>
              <a:ext cx="457200" cy="389294"/>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chemeClr val="tx1"/>
            </a:solidFill>
            <a:ln>
              <a:noFill/>
            </a:ln>
          </p:spPr>
          <p:txBody>
            <a:bodyPr vert="horz" wrap="square" lIns="82305" tIns="41153" rIns="82305" bIns="41153" numCol="1" anchor="t" anchorCtr="0" compatLnSpc="1">
              <a:prstTxWarp prst="textNoShape">
                <a:avLst/>
              </a:prstTxWarp>
            </a:bodyPr>
            <a:lstStyle/>
            <a:p>
              <a:endParaRPr lang="en-US" sz="900" dirty="0"/>
            </a:p>
          </p:txBody>
        </p:sp>
      </p:grpSp>
    </p:spTree>
    <p:extLst>
      <p:ext uri="{BB962C8B-B14F-4D97-AF65-F5344CB8AC3E}">
        <p14:creationId xmlns:p14="http://schemas.microsoft.com/office/powerpoint/2010/main" val="73803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33224" y="1633458"/>
            <a:ext cx="6258508" cy="3714397"/>
            <a:chOff x="-1497843" y="875305"/>
            <a:chExt cx="5666023" cy="8302567"/>
          </a:xfrm>
        </p:grpSpPr>
        <p:sp>
          <p:nvSpPr>
            <p:cNvPr id="35" name="Rectangle 34"/>
            <p:cNvSpPr/>
            <p:nvPr/>
          </p:nvSpPr>
          <p:spPr bwMode="auto">
            <a:xfrm>
              <a:off x="-1497842" y="875305"/>
              <a:ext cx="5666022" cy="8302567"/>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rgbClr val="FFFFFF"/>
                </a:solidFill>
                <a:ea typeface="Segoe UI" pitchFamily="34" charset="0"/>
                <a:cs typeface="Segoe UI" pitchFamily="34" charset="0"/>
              </a:endParaRPr>
            </a:p>
          </p:txBody>
        </p:sp>
        <p:sp>
          <p:nvSpPr>
            <p:cNvPr id="9" name="Rectangle 8"/>
            <p:cNvSpPr/>
            <p:nvPr/>
          </p:nvSpPr>
          <p:spPr>
            <a:xfrm>
              <a:off x="-1497843" y="875307"/>
              <a:ext cx="5666023" cy="7842680"/>
            </a:xfrm>
            <a:prstGeom prst="rect">
              <a:avLst/>
            </a:prstGeom>
          </p:spPr>
          <p:txBody>
            <a:bodyPr wrap="square">
              <a:spAutoFit/>
            </a:bodyPr>
            <a:lstStyle/>
            <a:p>
              <a:pPr marL="457200" indent="-342900" defTabSz="914367">
                <a:spcAft>
                  <a:spcPts val="600"/>
                </a:spcAft>
                <a:buFont typeface="Arial" panose="020B0604020202020204" pitchFamily="34" charset="0"/>
                <a:buChar char="•"/>
              </a:pPr>
              <a:r>
                <a:rPr lang="en-US" sz="2400" dirty="0">
                  <a:solidFill>
                    <a:srgbClr val="000000"/>
                  </a:solidFill>
                  <a:latin typeface="Segoe UI Light"/>
                </a:rPr>
                <a:t>Power BI is a cloud-based business analytics service that enables</a:t>
              </a:r>
            </a:p>
            <a:p>
              <a:pPr marL="914400" lvl="1" indent="-342900" defTabSz="914367">
                <a:spcAft>
                  <a:spcPts val="600"/>
                </a:spcAft>
                <a:buFont typeface="Arial" panose="020B0604020202020204" pitchFamily="34" charset="0"/>
                <a:buChar char="•"/>
              </a:pPr>
              <a:r>
                <a:rPr lang="en-US" sz="2400" dirty="0">
                  <a:solidFill>
                    <a:srgbClr val="000000"/>
                  </a:solidFill>
                  <a:latin typeface="Segoe UI Light"/>
                </a:rPr>
                <a:t>fast and easy access to your data</a:t>
              </a:r>
            </a:p>
            <a:p>
              <a:pPr marL="914400" lvl="1" indent="-342900" defTabSz="914367">
                <a:spcAft>
                  <a:spcPts val="600"/>
                </a:spcAft>
                <a:buFont typeface="Arial" panose="020B0604020202020204" pitchFamily="34" charset="0"/>
                <a:buChar char="•"/>
              </a:pPr>
              <a:r>
                <a:rPr lang="en-US" sz="2400" dirty="0">
                  <a:solidFill>
                    <a:srgbClr val="000000"/>
                  </a:solidFill>
                  <a:latin typeface="Segoe UI Light"/>
                </a:rPr>
                <a:t>a live 360º view of your business</a:t>
              </a:r>
            </a:p>
            <a:p>
              <a:pPr marL="914400" lvl="1" indent="-342900" defTabSz="914367">
                <a:spcAft>
                  <a:spcPts val="600"/>
                </a:spcAft>
                <a:buFont typeface="Arial" panose="020B0604020202020204" pitchFamily="34" charset="0"/>
                <a:buChar char="•"/>
              </a:pPr>
              <a:r>
                <a:rPr lang="en-US" sz="2400" dirty="0">
                  <a:solidFill>
                    <a:srgbClr val="000000"/>
                  </a:solidFill>
                  <a:latin typeface="Segoe UI Light"/>
                </a:rPr>
                <a:t>data discovery and exploration</a:t>
              </a:r>
            </a:p>
            <a:p>
              <a:pPr marL="914400" lvl="1" indent="-342900" defTabSz="914367">
                <a:spcAft>
                  <a:spcPts val="600"/>
                </a:spcAft>
                <a:buFont typeface="Arial" panose="020B0604020202020204" pitchFamily="34" charset="0"/>
                <a:buChar char="•"/>
              </a:pPr>
              <a:r>
                <a:rPr lang="en-US" sz="2400" dirty="0">
                  <a:solidFill>
                    <a:srgbClr val="000000"/>
                  </a:solidFill>
                  <a:latin typeface="Segoe UI Light"/>
                </a:rPr>
                <a:t>insights from any device</a:t>
              </a:r>
            </a:p>
            <a:p>
              <a:pPr marL="914400" lvl="1" indent="-342900" defTabSz="914367">
                <a:spcAft>
                  <a:spcPts val="600"/>
                </a:spcAft>
                <a:buFont typeface="Arial" panose="020B0604020202020204" pitchFamily="34" charset="0"/>
                <a:buChar char="•"/>
              </a:pPr>
              <a:r>
                <a:rPr lang="en-US" sz="2400" dirty="0">
                  <a:solidFill>
                    <a:srgbClr val="000000"/>
                  </a:solidFill>
                  <a:latin typeface="Segoe UI Light"/>
                </a:rPr>
                <a:t>collaboration across your organization</a:t>
              </a:r>
            </a:p>
            <a:p>
              <a:pPr marL="914400" lvl="1" indent="-342900" defTabSz="914367">
                <a:spcAft>
                  <a:spcPts val="600"/>
                </a:spcAft>
                <a:buFont typeface="Arial" panose="020B0604020202020204" pitchFamily="34" charset="0"/>
                <a:buChar char="•"/>
              </a:pPr>
              <a:r>
                <a:rPr lang="en-US" sz="2400" dirty="0">
                  <a:solidFill>
                    <a:srgbClr val="000000"/>
                  </a:solidFill>
                  <a:latin typeface="Segoe UI Light"/>
                </a:rPr>
                <a:t>anyone to visualize and analyze data</a:t>
              </a:r>
            </a:p>
          </p:txBody>
        </p:sp>
      </p:grpSp>
      <p:sp>
        <p:nvSpPr>
          <p:cNvPr id="7" name="TextBox 6"/>
          <p:cNvSpPr txBox="1"/>
          <p:nvPr/>
        </p:nvSpPr>
        <p:spPr>
          <a:xfrm>
            <a:off x="173775" y="4335"/>
            <a:ext cx="11887200" cy="1231106"/>
          </a:xfrm>
          <a:prstGeom prst="rect">
            <a:avLst/>
          </a:prstGeom>
          <a:noFill/>
        </p:spPr>
        <p:txBody>
          <a:bodyPr wrap="square" rtlCol="0">
            <a:spAutoFit/>
          </a:bodyPr>
          <a:lstStyle/>
          <a:p>
            <a:r>
              <a:rPr lang="en-US" sz="3600" dirty="0">
                <a:solidFill>
                  <a:srgbClr val="000000">
                    <a:lumMod val="75000"/>
                    <a:lumOff val="25000"/>
                  </a:srgbClr>
                </a:solidFill>
                <a:latin typeface="Segoe UI Light"/>
              </a:rPr>
              <a:t>Power BI</a:t>
            </a:r>
          </a:p>
          <a:p>
            <a:pPr>
              <a:spcBef>
                <a:spcPts val="1200"/>
              </a:spcBef>
            </a:pPr>
            <a:r>
              <a:rPr lang="en-US" sz="2800" i="1" dirty="0">
                <a:solidFill>
                  <a:srgbClr val="000000">
                    <a:lumMod val="75000"/>
                    <a:lumOff val="25000"/>
                  </a:srgbClr>
                </a:solidFill>
                <a:latin typeface="Segoe UI Light"/>
              </a:rPr>
              <a:t>Experience your data. Any data, any way, anywhere</a:t>
            </a:r>
          </a:p>
        </p:txBody>
      </p:sp>
      <p:pic>
        <p:nvPicPr>
          <p:cNvPr id="8" name="Picture 7"/>
          <p:cNvPicPr>
            <a:picLocks noChangeAspect="1"/>
          </p:cNvPicPr>
          <p:nvPr/>
        </p:nvPicPr>
        <p:blipFill>
          <a:blip r:embed="rId3"/>
          <a:stretch>
            <a:fillRect/>
          </a:stretch>
        </p:blipFill>
        <p:spPr>
          <a:xfrm>
            <a:off x="7182757" y="2158287"/>
            <a:ext cx="4572000" cy="2664738"/>
          </a:xfrm>
          <a:prstGeom prst="rect">
            <a:avLst/>
          </a:prstGeom>
          <a:ln w="3175">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8297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943</TotalTime>
  <Words>2432</Words>
  <Application>Microsoft Office PowerPoint</Application>
  <PresentationFormat>Widescreen</PresentationFormat>
  <Paragraphs>285</Paragraphs>
  <Slides>17</Slides>
  <Notes>14</Notes>
  <HiddenSlides>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MS PGothic</vt:lpstr>
      <vt:lpstr>Arial</vt:lpstr>
      <vt:lpstr>Calibri</vt:lpstr>
      <vt:lpstr>Calibri Light</vt:lpstr>
      <vt:lpstr>Segoe UI</vt:lpstr>
      <vt:lpstr>Segoe UI Light</vt:lpstr>
      <vt:lpstr>Segoe UI Semibold</vt:lpstr>
      <vt:lpstr>Office Theme</vt:lpstr>
      <vt:lpstr>Power BI Training  Day 1 : Session 1 1 hour Power BI Introduction &amp; Demo</vt:lpstr>
      <vt:lpstr>Power BI Training  Module 1 1 hour Power BI Introduction &amp; Demo</vt:lpstr>
      <vt:lpstr>PowerPoint Presentation</vt:lpstr>
      <vt:lpstr>Introducing Microsoft Power BI</vt:lpstr>
      <vt:lpstr>Get started now at www.powerbi.com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Switch to Power BI </vt:lpstr>
      <vt:lpstr>Power BI Training  Day 1 : Session 1 1 hour Power BI Introduction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Manchester Power BI Meetup 1.0</dc:title>
  <dc:creator>David Moss</dc:creator>
  <cp:lastModifiedBy>David Moss</cp:lastModifiedBy>
  <cp:revision>39</cp:revision>
  <dcterms:created xsi:type="dcterms:W3CDTF">2017-01-25T19:34:21Z</dcterms:created>
  <dcterms:modified xsi:type="dcterms:W3CDTF">2018-06-04T13:23:24Z</dcterms:modified>
</cp:coreProperties>
</file>